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67" r:id="rId4"/>
    <p:sldId id="258" r:id="rId5"/>
    <p:sldId id="268" r:id="rId6"/>
    <p:sldId id="269" r:id="rId7"/>
    <p:sldId id="260" r:id="rId8"/>
    <p:sldId id="276" r:id="rId9"/>
    <p:sldId id="270" r:id="rId10"/>
    <p:sldId id="277" r:id="rId11"/>
    <p:sldId id="278" r:id="rId12"/>
    <p:sldId id="279" r:id="rId13"/>
    <p:sldId id="273" r:id="rId14"/>
    <p:sldId id="272" r:id="rId15"/>
    <p:sldId id="281" r:id="rId16"/>
    <p:sldId id="264" r:id="rId17"/>
    <p:sldId id="261" r:id="rId18"/>
    <p:sldId id="262" r:id="rId19"/>
    <p:sldId id="280" r:id="rId20"/>
    <p:sldId id="26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DM Serif Display" pitchFamily="2" charset="0"/>
      <p:regular r:id="rId27"/>
      <p:italic r:id="rId28"/>
    </p:embeddedFont>
    <p:embeddedFont>
      <p:font typeface="Montserrat" panose="00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C2095-3831-4F57-BA92-404713B97F3C}" type="datetimeFigureOut">
              <a:rPr lang="en-IN" smtClean="0"/>
              <a:t>15-08-2023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1CCD3-1834-4745-91BE-250BE06C6351}" type="slidenum">
              <a:rPr lang="en-IN" smtClean="0"/>
              <a:t>‹#›</a:t>
            </a:fld>
            <a:endParaRPr lang="en-IN"/>
          </a:p>
        </p:txBody>
      </p:sp>
    </p:spTree>
    <p:extLst>
      <p:ext uri="{BB962C8B-B14F-4D97-AF65-F5344CB8AC3E}">
        <p14:creationId xmlns:p14="http://schemas.microsoft.com/office/powerpoint/2010/main" val="1699499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81CCD3-1834-4745-91BE-250BE06C6351}" type="slidenum">
              <a:rPr lang="en-IN" smtClean="0"/>
              <a:t>8</a:t>
            </a:fld>
            <a:endParaRPr lang="en-IN"/>
          </a:p>
        </p:txBody>
      </p:sp>
    </p:spTree>
    <p:extLst>
      <p:ext uri="{BB962C8B-B14F-4D97-AF65-F5344CB8AC3E}">
        <p14:creationId xmlns:p14="http://schemas.microsoft.com/office/powerpoint/2010/main" val="284386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81CCD3-1834-4745-91BE-250BE06C6351}" type="slidenum">
              <a:rPr lang="en-IN" smtClean="0"/>
              <a:t>9</a:t>
            </a:fld>
            <a:endParaRPr lang="en-IN"/>
          </a:p>
        </p:txBody>
      </p:sp>
    </p:spTree>
    <p:extLst>
      <p:ext uri="{BB962C8B-B14F-4D97-AF65-F5344CB8AC3E}">
        <p14:creationId xmlns:p14="http://schemas.microsoft.com/office/powerpoint/2010/main" val="270337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81CCD3-1834-4745-91BE-250BE06C6351}" type="slidenum">
              <a:rPr lang="en-IN" smtClean="0"/>
              <a:t>10</a:t>
            </a:fld>
            <a:endParaRPr lang="en-IN"/>
          </a:p>
        </p:txBody>
      </p:sp>
    </p:spTree>
    <p:extLst>
      <p:ext uri="{BB962C8B-B14F-4D97-AF65-F5344CB8AC3E}">
        <p14:creationId xmlns:p14="http://schemas.microsoft.com/office/powerpoint/2010/main" val="293007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81CCD3-1834-4745-91BE-250BE06C6351}" type="slidenum">
              <a:rPr lang="en-IN" smtClean="0"/>
              <a:t>15</a:t>
            </a:fld>
            <a:endParaRPr lang="en-IN"/>
          </a:p>
        </p:txBody>
      </p:sp>
    </p:spTree>
    <p:extLst>
      <p:ext uri="{BB962C8B-B14F-4D97-AF65-F5344CB8AC3E}">
        <p14:creationId xmlns:p14="http://schemas.microsoft.com/office/powerpoint/2010/main" val="88812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7576914" y="8041931"/>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4" name="Freeform 4"/>
          <p:cNvSpPr/>
          <p:nvPr/>
        </p:nvSpPr>
        <p:spPr>
          <a:xfrm>
            <a:off x="8869397" y="797448"/>
            <a:ext cx="9173724" cy="8692103"/>
          </a:xfrm>
          <a:custGeom>
            <a:avLst/>
            <a:gdLst/>
            <a:ahLst/>
            <a:cxnLst/>
            <a:rect l="l" t="t" r="r" b="b"/>
            <a:pathLst>
              <a:path w="9173724" h="8692103">
                <a:moveTo>
                  <a:pt x="0" y="0"/>
                </a:moveTo>
                <a:lnTo>
                  <a:pt x="9173724" y="0"/>
                </a:lnTo>
                <a:lnTo>
                  <a:pt x="9173724" y="8692104"/>
                </a:lnTo>
                <a:lnTo>
                  <a:pt x="0" y="8692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762000" y="1714500"/>
            <a:ext cx="2331359" cy="233135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sp>
      </p:grpSp>
      <p:sp>
        <p:nvSpPr>
          <p:cNvPr id="7" name="Freeform 7"/>
          <p:cNvSpPr/>
          <p:nvPr/>
        </p:nvSpPr>
        <p:spPr>
          <a:xfrm>
            <a:off x="267002" y="846085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Freeform 8"/>
          <p:cNvSpPr/>
          <p:nvPr/>
        </p:nvSpPr>
        <p:spPr>
          <a:xfrm>
            <a:off x="7576914" y="-49641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625893" y="1771152"/>
            <a:ext cx="7245962" cy="5470728"/>
          </a:xfrm>
          <a:prstGeom prst="rect">
            <a:avLst/>
          </a:prstGeom>
        </p:spPr>
        <p:txBody>
          <a:bodyPr lIns="0" tIns="0" rIns="0" bIns="0" rtlCol="0" anchor="t">
            <a:spAutoFit/>
          </a:bodyPr>
          <a:lstStyle/>
          <a:p>
            <a:r>
              <a:rPr lang="en-US" sz="10050" spc="-516" dirty="0">
                <a:solidFill>
                  <a:srgbClr val="D55641"/>
                </a:solidFill>
                <a:latin typeface="DM Serif Display"/>
              </a:rPr>
              <a:t>Marketing &amp; Retail Analytics –</a:t>
            </a:r>
          </a:p>
          <a:p>
            <a:r>
              <a:rPr lang="en-US" sz="5400" spc="-516" dirty="0">
                <a:solidFill>
                  <a:srgbClr val="D55641"/>
                </a:solidFill>
                <a:latin typeface="DM Serif Display"/>
              </a:rPr>
              <a:t>Capstone  Project</a:t>
            </a:r>
          </a:p>
        </p:txBody>
      </p:sp>
      <p:sp>
        <p:nvSpPr>
          <p:cNvPr id="10" name="TextBox 9">
            <a:extLst>
              <a:ext uri="{FF2B5EF4-FFF2-40B4-BE49-F238E27FC236}">
                <a16:creationId xmlns:a16="http://schemas.microsoft.com/office/drawing/2014/main" id="{B1A8ED8D-A911-D4A0-DAED-0BC31D677A68}"/>
              </a:ext>
            </a:extLst>
          </p:cNvPr>
          <p:cNvSpPr txBox="1"/>
          <p:nvPr/>
        </p:nvSpPr>
        <p:spPr>
          <a:xfrm>
            <a:off x="2758621" y="7968811"/>
            <a:ext cx="4648200" cy="2027927"/>
          </a:xfrm>
          <a:prstGeom prst="rect">
            <a:avLst/>
          </a:prstGeom>
          <a:noFill/>
        </p:spPr>
        <p:txBody>
          <a:bodyPr wrap="square" rtlCol="0">
            <a:spAutoFit/>
          </a:bodyPr>
          <a:lstStyle/>
          <a:p>
            <a:pPr marL="302262" lvl="1" algn="r">
              <a:lnSpc>
                <a:spcPts val="3920"/>
              </a:lnSpc>
            </a:pPr>
            <a:r>
              <a:rPr lang="en-US" sz="2000" dirty="0">
                <a:solidFill>
                  <a:srgbClr val="FFFFFF"/>
                </a:solidFill>
                <a:latin typeface="Montserrat"/>
              </a:rPr>
              <a:t>Submitted By :</a:t>
            </a:r>
          </a:p>
          <a:p>
            <a:pPr marL="604523" lvl="1" indent="-302261" algn="r">
              <a:lnSpc>
                <a:spcPts val="3920"/>
              </a:lnSpc>
              <a:buFont typeface="Arial"/>
              <a:buChar char="•"/>
            </a:pPr>
            <a:r>
              <a:rPr lang="en-US" sz="2000" dirty="0">
                <a:solidFill>
                  <a:srgbClr val="FFFFFF"/>
                </a:solidFill>
                <a:latin typeface="Montserrat"/>
              </a:rPr>
              <a:t>Jocelyne Gerda Sohkhlet</a:t>
            </a:r>
          </a:p>
          <a:p>
            <a:pPr marL="604523" lvl="1" indent="-302261" algn="r">
              <a:lnSpc>
                <a:spcPts val="3920"/>
              </a:lnSpc>
              <a:buFont typeface="Arial"/>
              <a:buChar char="•"/>
            </a:pPr>
            <a:r>
              <a:rPr lang="en-US" sz="2000" dirty="0">
                <a:solidFill>
                  <a:srgbClr val="FFFFFF"/>
                </a:solidFill>
                <a:latin typeface="Montserrat"/>
              </a:rPr>
              <a:t>Lakshmi Prasanna Ganta</a:t>
            </a:r>
          </a:p>
          <a:p>
            <a:pPr marL="604523" lvl="1" indent="-302261" algn="r">
              <a:lnSpc>
                <a:spcPts val="3920"/>
              </a:lnSpc>
              <a:buFont typeface="Arial"/>
              <a:buChar char="•"/>
            </a:pPr>
            <a:r>
              <a:rPr lang="en-IN" sz="2000" b="0" i="0" dirty="0">
                <a:solidFill>
                  <a:schemeClr val="bg1"/>
                </a:solidFill>
                <a:effectLst/>
                <a:latin typeface="Montserrat" panose="00000500000000000000" pitchFamily="2" charset="0"/>
              </a:rPr>
              <a:t>Sonia Dhanda</a:t>
            </a:r>
            <a:endParaRPr lang="en-IN" sz="2000" dirty="0">
              <a:solidFill>
                <a:schemeClr val="bg1"/>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8636386" y="18435"/>
            <a:ext cx="9627033" cy="10287000"/>
          </a:xfrm>
          <a:prstGeom prst="rect">
            <a:avLst/>
          </a:prstGeom>
          <a:solidFill>
            <a:srgbClr val="393F4B"/>
          </a:solidFill>
        </p:spPr>
      </p:sp>
      <p:sp>
        <p:nvSpPr>
          <p:cNvPr id="3" name="TextBox 3"/>
          <p:cNvSpPr txBox="1"/>
          <p:nvPr/>
        </p:nvSpPr>
        <p:spPr>
          <a:xfrm>
            <a:off x="374878" y="197025"/>
            <a:ext cx="15550922" cy="863378"/>
          </a:xfrm>
          <a:prstGeom prst="rect">
            <a:avLst/>
          </a:prstGeom>
        </p:spPr>
        <p:txBody>
          <a:bodyPr wrap="square" lIns="0" tIns="0" rIns="0" bIns="0" rtlCol="0" anchor="t">
            <a:spAutoFit/>
          </a:bodyPr>
          <a:lstStyle/>
          <a:p>
            <a:pPr>
              <a:lnSpc>
                <a:spcPts val="7089"/>
              </a:lnSpc>
            </a:pPr>
            <a:r>
              <a:rPr lang="en-US" sz="4800" dirty="0">
                <a:solidFill>
                  <a:srgbClr val="D55641"/>
                </a:solidFill>
                <a:latin typeface="DM Serif Display"/>
              </a:rPr>
              <a:t>Average Prices &amp; Shipping Charges By Product Category</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1" name="Freeform 41"/>
          <p:cNvSpPr/>
          <p:nvPr/>
        </p:nvSpPr>
        <p:spPr>
          <a:xfrm>
            <a:off x="16399032" y="-106641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2CA2BCC6-2499-C1DB-43D6-6336F990CA32}"/>
              </a:ext>
            </a:extLst>
          </p:cNvPr>
          <p:cNvSpPr txBox="1"/>
          <p:nvPr/>
        </p:nvSpPr>
        <p:spPr>
          <a:xfrm>
            <a:off x="374878" y="8142869"/>
            <a:ext cx="16846322" cy="1951560"/>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400" dirty="0">
                <a:solidFill>
                  <a:srgbClr val="FFFFFF"/>
                </a:solidFill>
                <a:latin typeface="Montserrat"/>
              </a:rPr>
              <a:t>The Average Price and Shipping charges associated with </a:t>
            </a:r>
            <a:r>
              <a:rPr lang="en-US" sz="2400" b="1" dirty="0">
                <a:solidFill>
                  <a:srgbClr val="FFFFFF"/>
                </a:solidFill>
                <a:latin typeface="Montserrat"/>
              </a:rPr>
              <a:t>“Computers</a:t>
            </a:r>
            <a:r>
              <a:rPr lang="en-US" sz="2400" dirty="0">
                <a:solidFill>
                  <a:srgbClr val="FFFFFF"/>
                </a:solidFill>
                <a:latin typeface="Montserrat"/>
              </a:rPr>
              <a:t>” are the </a:t>
            </a:r>
            <a:r>
              <a:rPr lang="en-US" sz="2400" u="sng" dirty="0">
                <a:solidFill>
                  <a:srgbClr val="FFFFFF"/>
                </a:solidFill>
                <a:latin typeface="Montserrat"/>
              </a:rPr>
              <a:t>highest but the number of orders are significantly low.</a:t>
            </a:r>
          </a:p>
          <a:p>
            <a:pPr marL="457200" indent="-457200">
              <a:lnSpc>
                <a:spcPts val="3920"/>
              </a:lnSpc>
              <a:buFont typeface="Wingdings" panose="05000000000000000000" pitchFamily="2" charset="2"/>
              <a:buChar char="Ø"/>
            </a:pPr>
            <a:r>
              <a:rPr lang="en-US" sz="2400" b="1" dirty="0">
                <a:solidFill>
                  <a:srgbClr val="FFFFFF"/>
                </a:solidFill>
                <a:latin typeface="Montserrat"/>
              </a:rPr>
              <a:t>“Toys</a:t>
            </a:r>
            <a:r>
              <a:rPr lang="en-US" sz="2400" dirty="0">
                <a:solidFill>
                  <a:srgbClr val="FFFFFF"/>
                </a:solidFill>
                <a:latin typeface="Montserrat"/>
              </a:rPr>
              <a:t>” is the highest selling product category and the </a:t>
            </a:r>
            <a:r>
              <a:rPr lang="en-US" sz="2400" u="sng" dirty="0">
                <a:solidFill>
                  <a:srgbClr val="FFFFFF"/>
                </a:solidFill>
                <a:latin typeface="Montserrat"/>
              </a:rPr>
              <a:t>prices &amp; shipping charges </a:t>
            </a:r>
            <a:r>
              <a:rPr lang="en-US" sz="2400" dirty="0">
                <a:solidFill>
                  <a:srgbClr val="FFFFFF"/>
                </a:solidFill>
                <a:latin typeface="Montserrat"/>
              </a:rPr>
              <a:t>associated with it are </a:t>
            </a:r>
            <a:r>
              <a:rPr lang="en-US" sz="2400" u="sng" dirty="0">
                <a:solidFill>
                  <a:srgbClr val="FFFFFF"/>
                </a:solidFill>
                <a:latin typeface="Montserrat"/>
              </a:rPr>
              <a:t>quite low</a:t>
            </a:r>
            <a:r>
              <a:rPr lang="en-US" sz="2400" dirty="0">
                <a:solidFill>
                  <a:srgbClr val="FFFFFF"/>
                </a:solidFill>
                <a:latin typeface="Montserrat"/>
              </a:rPr>
              <a:t>.</a:t>
            </a:r>
          </a:p>
        </p:txBody>
      </p:sp>
      <p:pic>
        <p:nvPicPr>
          <p:cNvPr id="4" name="slide3" descr="Average Prices By Product Category ">
            <a:extLst>
              <a:ext uri="{FF2B5EF4-FFF2-40B4-BE49-F238E27FC236}">
                <a16:creationId xmlns:a16="http://schemas.microsoft.com/office/drawing/2014/main" id="{0EB868B5-571A-3210-A77E-16B2827C3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8" y="1440746"/>
            <a:ext cx="8540522" cy="6305907"/>
          </a:xfrm>
          <a:prstGeom prst="rect">
            <a:avLst/>
          </a:prstGeom>
        </p:spPr>
      </p:pic>
      <p:pic>
        <p:nvPicPr>
          <p:cNvPr id="5" name="slide4" descr="Average Shipping Charges By Product Category ">
            <a:extLst>
              <a:ext uri="{FF2B5EF4-FFF2-40B4-BE49-F238E27FC236}">
                <a16:creationId xmlns:a16="http://schemas.microsoft.com/office/drawing/2014/main" id="{8E4BC109-FEDC-6781-E58E-26DD4E6542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6794" y="1466557"/>
            <a:ext cx="9039030" cy="6305907"/>
          </a:xfrm>
          <a:prstGeom prst="rect">
            <a:avLst/>
          </a:prstGeom>
        </p:spPr>
      </p:pic>
    </p:spTree>
    <p:extLst>
      <p:ext uri="{BB962C8B-B14F-4D97-AF65-F5344CB8AC3E}">
        <p14:creationId xmlns:p14="http://schemas.microsoft.com/office/powerpoint/2010/main" val="114827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4636522"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Product Category- Revenue &amp; Product Distribution</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94D07229-D3F1-7A93-8CA0-A0901D21476A}"/>
              </a:ext>
            </a:extLst>
          </p:cNvPr>
          <p:cNvSpPr txBox="1"/>
          <p:nvPr/>
        </p:nvSpPr>
        <p:spPr>
          <a:xfrm>
            <a:off x="762000" y="8589664"/>
            <a:ext cx="17833861" cy="463845"/>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b="1" dirty="0">
                <a:solidFill>
                  <a:srgbClr val="FFFFFF"/>
                </a:solidFill>
                <a:latin typeface="Montserrat"/>
              </a:rPr>
              <a:t>“Toy” </a:t>
            </a:r>
            <a:r>
              <a:rPr lang="en-US" sz="2800" dirty="0">
                <a:solidFill>
                  <a:srgbClr val="FFFFFF"/>
                </a:solidFill>
                <a:latin typeface="Montserrat"/>
              </a:rPr>
              <a:t>alone contribute to about </a:t>
            </a:r>
            <a:r>
              <a:rPr lang="en-US" sz="2800" b="1" dirty="0">
                <a:solidFill>
                  <a:srgbClr val="FFFFFF"/>
                </a:solidFill>
                <a:latin typeface="Montserrat"/>
              </a:rPr>
              <a:t>76%</a:t>
            </a:r>
            <a:r>
              <a:rPr lang="en-US" sz="2800" dirty="0">
                <a:solidFill>
                  <a:srgbClr val="FFFFFF"/>
                </a:solidFill>
                <a:latin typeface="Montserrat"/>
              </a:rPr>
              <a:t> of the Total Revenue and  Total Order Quantity. </a:t>
            </a:r>
          </a:p>
        </p:txBody>
      </p:sp>
      <p:pic>
        <p:nvPicPr>
          <p:cNvPr id="11" name="Picture 10">
            <a:extLst>
              <a:ext uri="{FF2B5EF4-FFF2-40B4-BE49-F238E27FC236}">
                <a16:creationId xmlns:a16="http://schemas.microsoft.com/office/drawing/2014/main" id="{4D204B79-3C47-7702-81C0-8E764387C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2267910"/>
            <a:ext cx="8861798" cy="5543862"/>
          </a:xfrm>
          <a:prstGeom prst="rect">
            <a:avLst/>
          </a:prstGeom>
        </p:spPr>
      </p:pic>
      <p:pic>
        <p:nvPicPr>
          <p:cNvPr id="15" name="Picture 14">
            <a:extLst>
              <a:ext uri="{FF2B5EF4-FFF2-40B4-BE49-F238E27FC236}">
                <a16:creationId xmlns:a16="http://schemas.microsoft.com/office/drawing/2014/main" id="{5839D125-3E75-AA22-9A3F-8864B848C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8" y="2276158"/>
            <a:ext cx="8534400" cy="5543862"/>
          </a:xfrm>
          <a:prstGeom prst="rect">
            <a:avLst/>
          </a:prstGeom>
        </p:spPr>
      </p:pic>
    </p:spTree>
    <p:extLst>
      <p:ext uri="{BB962C8B-B14F-4D97-AF65-F5344CB8AC3E}">
        <p14:creationId xmlns:p14="http://schemas.microsoft.com/office/powerpoint/2010/main" val="14050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1588521"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Pareto Analysis</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94D07229-D3F1-7A93-8CA0-A0901D21476A}"/>
              </a:ext>
            </a:extLst>
          </p:cNvPr>
          <p:cNvSpPr txBox="1"/>
          <p:nvPr/>
        </p:nvSpPr>
        <p:spPr>
          <a:xfrm>
            <a:off x="320628" y="2911030"/>
            <a:ext cx="3505200" cy="4464940"/>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b="1" dirty="0">
                <a:solidFill>
                  <a:srgbClr val="FFFFFF"/>
                </a:solidFill>
                <a:latin typeface="Montserrat"/>
              </a:rPr>
              <a:t>80%</a:t>
            </a:r>
            <a:r>
              <a:rPr lang="en-US" sz="2800" dirty="0">
                <a:solidFill>
                  <a:srgbClr val="FFFFFF"/>
                </a:solidFill>
                <a:latin typeface="Montserrat"/>
              </a:rPr>
              <a:t> of the Total Revenue is generated by </a:t>
            </a:r>
            <a:r>
              <a:rPr lang="en-US" sz="2800" b="1" dirty="0">
                <a:solidFill>
                  <a:srgbClr val="FFFFFF"/>
                </a:solidFill>
                <a:latin typeface="Montserrat"/>
              </a:rPr>
              <a:t>“toys”, “</a:t>
            </a:r>
            <a:r>
              <a:rPr lang="en-US" sz="2800" b="1" dirty="0" err="1">
                <a:solidFill>
                  <a:srgbClr val="FFFFFF"/>
                </a:solidFill>
                <a:latin typeface="Montserrat"/>
              </a:rPr>
              <a:t>health_beauty</a:t>
            </a:r>
            <a:r>
              <a:rPr lang="en-US" sz="2800" b="1" dirty="0">
                <a:solidFill>
                  <a:srgbClr val="FFFFFF"/>
                </a:solidFill>
                <a:latin typeface="Montserrat"/>
              </a:rPr>
              <a:t>” &amp; “</a:t>
            </a:r>
            <a:r>
              <a:rPr lang="en-US" sz="2800" b="1" dirty="0" err="1">
                <a:solidFill>
                  <a:srgbClr val="FFFFFF"/>
                </a:solidFill>
                <a:latin typeface="Montserrat"/>
              </a:rPr>
              <a:t>watches_gifts</a:t>
            </a:r>
            <a:r>
              <a:rPr lang="en-US" sz="2800" b="1" dirty="0">
                <a:solidFill>
                  <a:srgbClr val="FFFFFF"/>
                </a:solidFill>
                <a:latin typeface="Montserrat"/>
              </a:rPr>
              <a:t>” </a:t>
            </a:r>
            <a:r>
              <a:rPr lang="en-US" sz="2800" dirty="0">
                <a:solidFill>
                  <a:srgbClr val="FFFFFF"/>
                </a:solidFill>
                <a:latin typeface="Montserrat"/>
              </a:rPr>
              <a:t>product categories.</a:t>
            </a:r>
          </a:p>
        </p:txBody>
      </p:sp>
      <p:pic>
        <p:nvPicPr>
          <p:cNvPr id="9" name="Picture 8">
            <a:extLst>
              <a:ext uri="{FF2B5EF4-FFF2-40B4-BE49-F238E27FC236}">
                <a16:creationId xmlns:a16="http://schemas.microsoft.com/office/drawing/2014/main" id="{2AE6C8C0-4122-15F0-D8F6-8BADAA3E2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538960"/>
            <a:ext cx="12877800" cy="7566940"/>
          </a:xfrm>
          <a:prstGeom prst="rect">
            <a:avLst/>
          </a:prstGeom>
        </p:spPr>
      </p:pic>
    </p:spTree>
    <p:extLst>
      <p:ext uri="{BB962C8B-B14F-4D97-AF65-F5344CB8AC3E}">
        <p14:creationId xmlns:p14="http://schemas.microsoft.com/office/powerpoint/2010/main" val="90922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1588521" cy="1783822"/>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Category ordered more than 5 times (Top 20)</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slide2" descr="Category ordered more than 5 times (Top 20)">
            <a:extLst>
              <a:ext uri="{FF2B5EF4-FFF2-40B4-BE49-F238E27FC236}">
                <a16:creationId xmlns:a16="http://schemas.microsoft.com/office/drawing/2014/main" id="{A23317F8-6442-5B22-6858-931D5F21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324656"/>
            <a:ext cx="15678155" cy="7504712"/>
          </a:xfrm>
          <a:prstGeom prst="rect">
            <a:avLst/>
          </a:prstGeom>
        </p:spPr>
      </p:pic>
    </p:spTree>
    <p:extLst>
      <p:ext uri="{BB962C8B-B14F-4D97-AF65-F5344CB8AC3E}">
        <p14:creationId xmlns:p14="http://schemas.microsoft.com/office/powerpoint/2010/main" val="151802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1588521"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Market Basket Analysis</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slide2" descr="Market Basket Analysis">
            <a:extLst>
              <a:ext uri="{FF2B5EF4-FFF2-40B4-BE49-F238E27FC236}">
                <a16:creationId xmlns:a16="http://schemas.microsoft.com/office/drawing/2014/main" id="{E5292B04-B27A-B9D4-A454-B1F57E16B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502" y="1224185"/>
            <a:ext cx="9067800" cy="8852262"/>
          </a:xfrm>
          <a:prstGeom prst="rect">
            <a:avLst/>
          </a:prstGeom>
        </p:spPr>
      </p:pic>
      <p:sp>
        <p:nvSpPr>
          <p:cNvPr id="4" name="TextBox 3">
            <a:extLst>
              <a:ext uri="{FF2B5EF4-FFF2-40B4-BE49-F238E27FC236}">
                <a16:creationId xmlns:a16="http://schemas.microsoft.com/office/drawing/2014/main" id="{C0A0F4BF-4CC8-F8D9-8850-A9ECF2AC6F61}"/>
              </a:ext>
            </a:extLst>
          </p:cNvPr>
          <p:cNvSpPr txBox="1"/>
          <p:nvPr/>
        </p:nvSpPr>
        <p:spPr>
          <a:xfrm>
            <a:off x="374878" y="2095500"/>
            <a:ext cx="6254522" cy="6965625"/>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b="1" dirty="0">
                <a:solidFill>
                  <a:srgbClr val="FFFFFF"/>
                </a:solidFill>
                <a:latin typeface="Montserrat"/>
              </a:rPr>
              <a:t>“</a:t>
            </a:r>
            <a:r>
              <a:rPr lang="en-US" sz="2800" b="1" dirty="0" err="1">
                <a:solidFill>
                  <a:srgbClr val="FFFFFF"/>
                </a:solidFill>
                <a:latin typeface="Montserrat"/>
              </a:rPr>
              <a:t>health_beauty</a:t>
            </a:r>
            <a:r>
              <a:rPr lang="en-US" sz="2800" b="1" dirty="0">
                <a:solidFill>
                  <a:srgbClr val="FFFFFF"/>
                </a:solidFill>
                <a:latin typeface="Montserrat"/>
              </a:rPr>
              <a:t>” </a:t>
            </a:r>
            <a:r>
              <a:rPr lang="en-US" sz="2800" dirty="0">
                <a:solidFill>
                  <a:srgbClr val="FFFFFF"/>
                </a:solidFill>
                <a:latin typeface="Montserrat"/>
              </a:rPr>
              <a:t>is the 2</a:t>
            </a:r>
            <a:r>
              <a:rPr lang="en-US" sz="2800" baseline="30000" dirty="0">
                <a:solidFill>
                  <a:srgbClr val="FFFFFF"/>
                </a:solidFill>
                <a:latin typeface="Montserrat"/>
              </a:rPr>
              <a:t>nd</a:t>
            </a:r>
            <a:r>
              <a:rPr lang="en-US" sz="2800" dirty="0">
                <a:solidFill>
                  <a:srgbClr val="FFFFFF"/>
                </a:solidFill>
                <a:latin typeface="Montserrat"/>
              </a:rPr>
              <a:t> most sold product category but it does not go along that well with </a:t>
            </a:r>
            <a:r>
              <a:rPr lang="en-US" sz="2800" b="1" dirty="0">
                <a:solidFill>
                  <a:srgbClr val="FFFFFF"/>
                </a:solidFill>
                <a:latin typeface="Montserrat"/>
              </a:rPr>
              <a:t>“toys”</a:t>
            </a:r>
            <a:r>
              <a:rPr lang="en-US" sz="2800" dirty="0">
                <a:solidFill>
                  <a:srgbClr val="FFFFFF"/>
                </a:solidFill>
                <a:latin typeface="Montserrat"/>
              </a:rPr>
              <a:t> </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t>
            </a:r>
            <a:r>
              <a:rPr lang="en-US" sz="2800" b="1" dirty="0" err="1">
                <a:solidFill>
                  <a:srgbClr val="FFFFFF"/>
                </a:solidFill>
                <a:latin typeface="Montserrat"/>
              </a:rPr>
              <a:t>bed_bath_table</a:t>
            </a:r>
            <a:r>
              <a:rPr lang="en-US" sz="2800" b="1" dirty="0">
                <a:solidFill>
                  <a:srgbClr val="FFFFFF"/>
                </a:solidFill>
                <a:latin typeface="Montserrat"/>
              </a:rPr>
              <a:t> </a:t>
            </a:r>
            <a:r>
              <a:rPr lang="en-US" sz="2800" dirty="0">
                <a:solidFill>
                  <a:srgbClr val="FFFFFF"/>
                </a:solidFill>
                <a:latin typeface="Montserrat"/>
              </a:rPr>
              <a:t>goes along well with </a:t>
            </a:r>
            <a:r>
              <a:rPr lang="en-US" sz="2800" b="1" dirty="0">
                <a:solidFill>
                  <a:srgbClr val="FFFFFF"/>
                </a:solidFill>
                <a:latin typeface="Montserrat"/>
              </a:rPr>
              <a:t>‘toys’</a:t>
            </a:r>
          </a:p>
          <a:p>
            <a:pPr>
              <a:lnSpc>
                <a:spcPts val="3920"/>
              </a:lnSpc>
            </a:pPr>
            <a:endParaRPr lang="en-US" sz="2800" b="1"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t>
            </a:r>
            <a:r>
              <a:rPr lang="en-US" sz="2800" b="1" dirty="0" err="1">
                <a:solidFill>
                  <a:srgbClr val="FFFFFF"/>
                </a:solidFill>
                <a:latin typeface="Montserrat"/>
              </a:rPr>
              <a:t>furniture_decor</a:t>
            </a:r>
            <a:r>
              <a:rPr lang="en-US" sz="2800" dirty="0">
                <a:solidFill>
                  <a:srgbClr val="FFFFFF"/>
                </a:solidFill>
                <a:latin typeface="Montserrat"/>
              </a:rPr>
              <a:t> &amp;“</a:t>
            </a:r>
            <a:r>
              <a:rPr lang="en-US" sz="2800" b="1" dirty="0" err="1">
                <a:solidFill>
                  <a:srgbClr val="FFFFFF"/>
                </a:solidFill>
                <a:latin typeface="Montserrat"/>
              </a:rPr>
              <a:t>computers_accessories</a:t>
            </a:r>
            <a:r>
              <a:rPr lang="en-US" sz="2800" dirty="0">
                <a:solidFill>
                  <a:srgbClr val="FFFFFF"/>
                </a:solidFill>
                <a:latin typeface="Montserrat"/>
              </a:rPr>
              <a:t>”  are two other product categories that are well linked with </a:t>
            </a:r>
            <a:r>
              <a:rPr lang="en-US" sz="2800" b="1" dirty="0">
                <a:solidFill>
                  <a:srgbClr val="FFFFFF"/>
                </a:solidFill>
                <a:latin typeface="Montserrat"/>
              </a:rPr>
              <a:t>‘toys’</a:t>
            </a:r>
            <a:endParaRPr lang="en-US" sz="2800" dirty="0">
              <a:solidFill>
                <a:srgbClr val="FFFFFF"/>
              </a:solidFill>
              <a:latin typeface="Montserrat"/>
            </a:endParaRPr>
          </a:p>
          <a:p>
            <a:pPr marL="457200" indent="-457200">
              <a:lnSpc>
                <a:spcPts val="3920"/>
              </a:lnSpc>
              <a:buFont typeface="Wingdings" panose="05000000000000000000" pitchFamily="2" charset="2"/>
              <a:buChar char="Ø"/>
            </a:pPr>
            <a:endParaRPr lang="en-US" sz="2800" b="1" dirty="0">
              <a:solidFill>
                <a:srgbClr val="FFFFFF"/>
              </a:solidFill>
              <a:latin typeface="Montserrat"/>
            </a:endParaRPr>
          </a:p>
          <a:p>
            <a:pPr marL="457200" indent="-457200">
              <a:lnSpc>
                <a:spcPts val="3920"/>
              </a:lnSpc>
              <a:buFont typeface="Wingdings" panose="05000000000000000000" pitchFamily="2" charset="2"/>
              <a:buChar char="Ø"/>
            </a:pPr>
            <a:endParaRPr lang="en-US" sz="2800" dirty="0">
              <a:solidFill>
                <a:srgbClr val="FFFFFF"/>
              </a:solidFill>
              <a:latin typeface="Montserrat"/>
            </a:endParaRPr>
          </a:p>
        </p:txBody>
      </p:sp>
    </p:spTree>
    <p:extLst>
      <p:ext uri="{BB962C8B-B14F-4D97-AF65-F5344CB8AC3E}">
        <p14:creationId xmlns:p14="http://schemas.microsoft.com/office/powerpoint/2010/main" val="191253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3990573" cy="10287000"/>
          </a:xfrm>
          <a:prstGeom prst="rect">
            <a:avLst/>
          </a:prstGeom>
          <a:solidFill>
            <a:srgbClr val="393F4B"/>
          </a:solidFill>
        </p:spPr>
      </p:sp>
      <p:sp>
        <p:nvSpPr>
          <p:cNvPr id="3" name="TextBox 3"/>
          <p:cNvSpPr txBox="1"/>
          <p:nvPr/>
        </p:nvSpPr>
        <p:spPr>
          <a:xfrm>
            <a:off x="6580239" y="419100"/>
            <a:ext cx="7305964" cy="873316"/>
          </a:xfrm>
          <a:prstGeom prst="rect">
            <a:avLst/>
          </a:prstGeom>
        </p:spPr>
        <p:txBody>
          <a:bodyPr lIns="0" tIns="0" rIns="0" bIns="0" rtlCol="0" anchor="t">
            <a:spAutoFit/>
          </a:bodyPr>
          <a:lstStyle/>
          <a:p>
            <a:pPr>
              <a:lnSpc>
                <a:spcPts val="7089"/>
              </a:lnSpc>
            </a:pPr>
            <a:r>
              <a:rPr lang="en-US" sz="5064" dirty="0">
                <a:solidFill>
                  <a:srgbClr val="D55641"/>
                </a:solidFill>
                <a:latin typeface="DM Serif Display"/>
              </a:rPr>
              <a:t>Executive Summary:</a:t>
            </a:r>
          </a:p>
        </p:txBody>
      </p:sp>
      <p:sp>
        <p:nvSpPr>
          <p:cNvPr id="4" name="TextBox 4"/>
          <p:cNvSpPr txBox="1"/>
          <p:nvPr/>
        </p:nvSpPr>
        <p:spPr>
          <a:xfrm>
            <a:off x="6324600" y="1562100"/>
            <a:ext cx="9882293" cy="8466036"/>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The Product Category </a:t>
            </a:r>
            <a:r>
              <a:rPr lang="en-US" sz="2800" b="1" dirty="0">
                <a:solidFill>
                  <a:srgbClr val="FFFFFF"/>
                </a:solidFill>
                <a:latin typeface="Montserrat"/>
              </a:rPr>
              <a:t>“toys” </a:t>
            </a:r>
            <a:r>
              <a:rPr lang="en-US" sz="2800" dirty="0">
                <a:solidFill>
                  <a:srgbClr val="FFFFFF"/>
                </a:solidFill>
                <a:latin typeface="Montserrat"/>
              </a:rPr>
              <a:t> is the most ordered product as well as it  contributes to most of the Revenue. </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The Average Price and Shipping charges associated with </a:t>
            </a:r>
            <a:r>
              <a:rPr lang="en-US" sz="2800" b="1" dirty="0">
                <a:solidFill>
                  <a:srgbClr val="FFFFFF"/>
                </a:solidFill>
                <a:latin typeface="Montserrat"/>
              </a:rPr>
              <a:t>“Computers</a:t>
            </a:r>
            <a:r>
              <a:rPr lang="en-US" sz="2800" dirty="0">
                <a:solidFill>
                  <a:srgbClr val="FFFFFF"/>
                </a:solidFill>
                <a:latin typeface="Montserrat"/>
              </a:rPr>
              <a:t>” are the highest </a:t>
            </a:r>
            <a:r>
              <a:rPr lang="en-US" sz="2800" u="sng" dirty="0">
                <a:solidFill>
                  <a:srgbClr val="FFFFFF"/>
                </a:solidFill>
                <a:latin typeface="Montserrat"/>
              </a:rPr>
              <a:t>but the number of orders are significantly low.</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b="1" dirty="0">
                <a:solidFill>
                  <a:srgbClr val="FFFFFF"/>
                </a:solidFill>
                <a:latin typeface="Montserrat"/>
              </a:rPr>
              <a:t>80%</a:t>
            </a:r>
            <a:r>
              <a:rPr lang="en-US" sz="2800" dirty="0">
                <a:solidFill>
                  <a:srgbClr val="FFFFFF"/>
                </a:solidFill>
                <a:latin typeface="Montserrat"/>
              </a:rPr>
              <a:t> of the Total Revenue is generated by </a:t>
            </a:r>
            <a:r>
              <a:rPr lang="en-US" sz="2800" b="1" dirty="0">
                <a:solidFill>
                  <a:srgbClr val="FFFFFF"/>
                </a:solidFill>
                <a:latin typeface="Montserrat"/>
              </a:rPr>
              <a:t>“toys”, “</a:t>
            </a:r>
            <a:r>
              <a:rPr lang="en-US" sz="2800" b="1" dirty="0" err="1">
                <a:solidFill>
                  <a:srgbClr val="FFFFFF"/>
                </a:solidFill>
                <a:latin typeface="Montserrat"/>
              </a:rPr>
              <a:t>health_beauty</a:t>
            </a:r>
            <a:r>
              <a:rPr lang="en-US" sz="2800" b="1" dirty="0">
                <a:solidFill>
                  <a:srgbClr val="FFFFFF"/>
                </a:solidFill>
                <a:latin typeface="Montserrat"/>
              </a:rPr>
              <a:t>” &amp; “</a:t>
            </a:r>
            <a:r>
              <a:rPr lang="en-US" sz="2800" b="1" dirty="0" err="1">
                <a:solidFill>
                  <a:srgbClr val="FFFFFF"/>
                </a:solidFill>
                <a:latin typeface="Montserrat"/>
              </a:rPr>
              <a:t>watches_gifts</a:t>
            </a:r>
            <a:r>
              <a:rPr lang="en-US" sz="2800" b="1" dirty="0">
                <a:solidFill>
                  <a:srgbClr val="FFFFFF"/>
                </a:solidFill>
                <a:latin typeface="Montserrat"/>
              </a:rPr>
              <a:t>” </a:t>
            </a:r>
            <a:r>
              <a:rPr lang="en-US" sz="2800" dirty="0">
                <a:solidFill>
                  <a:srgbClr val="FFFFFF"/>
                </a:solidFill>
                <a:latin typeface="Montserrat"/>
              </a:rPr>
              <a:t>product categories.</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t>
            </a:r>
            <a:r>
              <a:rPr lang="en-US" sz="2800" b="1" dirty="0" err="1">
                <a:solidFill>
                  <a:srgbClr val="FFFFFF"/>
                </a:solidFill>
                <a:latin typeface="Montserrat"/>
              </a:rPr>
              <a:t>bed_bath_table</a:t>
            </a:r>
            <a:r>
              <a:rPr lang="en-US" sz="2800" b="1" dirty="0">
                <a:solidFill>
                  <a:srgbClr val="FFFFFF"/>
                </a:solidFill>
                <a:latin typeface="Montserrat"/>
              </a:rPr>
              <a:t> ,</a:t>
            </a:r>
            <a:r>
              <a:rPr lang="en-US" sz="2800" dirty="0">
                <a:solidFill>
                  <a:srgbClr val="FFFFFF"/>
                </a:solidFill>
                <a:latin typeface="Montserrat"/>
              </a:rPr>
              <a:t> “</a:t>
            </a:r>
            <a:r>
              <a:rPr lang="en-US" sz="2800" b="1" dirty="0" err="1">
                <a:solidFill>
                  <a:srgbClr val="FFFFFF"/>
                </a:solidFill>
                <a:latin typeface="Montserrat"/>
              </a:rPr>
              <a:t>furniture_decor</a:t>
            </a:r>
            <a:r>
              <a:rPr lang="en-US" sz="2800" dirty="0">
                <a:solidFill>
                  <a:srgbClr val="FFFFFF"/>
                </a:solidFill>
                <a:latin typeface="Montserrat"/>
              </a:rPr>
              <a:t> &amp;“</a:t>
            </a:r>
            <a:r>
              <a:rPr lang="en-US" sz="2800" b="1" dirty="0" err="1">
                <a:solidFill>
                  <a:srgbClr val="FFFFFF"/>
                </a:solidFill>
                <a:latin typeface="Montserrat"/>
              </a:rPr>
              <a:t>computers_accessories</a:t>
            </a:r>
            <a:r>
              <a:rPr lang="en-US" sz="2800" b="1" dirty="0">
                <a:solidFill>
                  <a:srgbClr val="FFFFFF"/>
                </a:solidFill>
                <a:latin typeface="Montserrat"/>
              </a:rPr>
              <a:t> are </a:t>
            </a:r>
            <a:r>
              <a:rPr lang="en-US" sz="2800" dirty="0">
                <a:solidFill>
                  <a:srgbClr val="FFFFFF"/>
                </a:solidFill>
                <a:latin typeface="Montserrat"/>
              </a:rPr>
              <a:t>product category that goes well along with </a:t>
            </a:r>
            <a:r>
              <a:rPr lang="en-US" sz="2800" b="1" dirty="0">
                <a:solidFill>
                  <a:srgbClr val="FFFFFF"/>
                </a:solidFill>
                <a:latin typeface="Montserrat"/>
              </a:rPr>
              <a:t>“toys”</a:t>
            </a:r>
            <a:r>
              <a:rPr lang="en-US" sz="2800" dirty="0">
                <a:solidFill>
                  <a:srgbClr val="FFFFFF"/>
                </a:solidFill>
                <a:latin typeface="Montserrat"/>
              </a:rPr>
              <a:t> </a:t>
            </a:r>
          </a:p>
          <a:p>
            <a:pPr>
              <a:lnSpc>
                <a:spcPts val="3920"/>
              </a:lnSpc>
            </a:pPr>
            <a:endParaRPr lang="en-US" sz="2800" dirty="0">
              <a:solidFill>
                <a:srgbClr val="FFFFFF"/>
              </a:solidFill>
              <a:latin typeface="Montserrat"/>
            </a:endParaRPr>
          </a:p>
          <a:p>
            <a:pPr>
              <a:lnSpc>
                <a:spcPts val="3920"/>
              </a:lnSpc>
            </a:pPr>
            <a:endParaRPr lang="en-US" sz="2800" b="1" dirty="0">
              <a:solidFill>
                <a:srgbClr val="FFFFFF"/>
              </a:solidFill>
              <a:latin typeface="Montserrat"/>
            </a:endParaRPr>
          </a:p>
        </p:txBody>
      </p:sp>
      <p:sp>
        <p:nvSpPr>
          <p:cNvPr id="7" name="Freeform 7"/>
          <p:cNvSpPr/>
          <p:nvPr/>
        </p:nvSpPr>
        <p:spPr>
          <a:xfrm>
            <a:off x="3107177" y="85725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238310"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2">
            <a:extLst>
              <a:ext uri="{FF2B5EF4-FFF2-40B4-BE49-F238E27FC236}">
                <a16:creationId xmlns:a16="http://schemas.microsoft.com/office/drawing/2014/main" id="{C21DAA90-7358-D594-3853-E3ACB52A9D90}"/>
              </a:ext>
            </a:extLst>
          </p:cNvPr>
          <p:cNvSpPr/>
          <p:nvPr/>
        </p:nvSpPr>
        <p:spPr>
          <a:xfrm>
            <a:off x="1600200" y="2095500"/>
            <a:ext cx="4571999" cy="5743485"/>
          </a:xfrm>
          <a:custGeom>
            <a:avLst/>
            <a:gdLst/>
            <a:ahLst/>
            <a:cxnLst/>
            <a:rect l="l" t="t" r="r" b="b"/>
            <a:pathLst>
              <a:path w="5297731" h="6429285">
                <a:moveTo>
                  <a:pt x="0" y="0"/>
                </a:moveTo>
                <a:lnTo>
                  <a:pt x="5297730" y="0"/>
                </a:lnTo>
                <a:lnTo>
                  <a:pt x="5297730" y="6429284"/>
                </a:lnTo>
                <a:lnTo>
                  <a:pt x="0" y="64292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415301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457200" y="2324100"/>
            <a:ext cx="7162800" cy="5940821"/>
          </a:xfrm>
          <a:custGeom>
            <a:avLst/>
            <a:gdLst/>
            <a:ahLst/>
            <a:cxnLst/>
            <a:rect l="l" t="t" r="r" b="b"/>
            <a:pathLst>
              <a:path w="8949818" h="7761282">
                <a:moveTo>
                  <a:pt x="0" y="0"/>
                </a:moveTo>
                <a:lnTo>
                  <a:pt x="8949818" y="0"/>
                </a:lnTo>
                <a:lnTo>
                  <a:pt x="8949818" y="7761282"/>
                </a:lnTo>
                <a:lnTo>
                  <a:pt x="0" y="7761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772609" y="670763"/>
            <a:ext cx="6858411" cy="623248"/>
          </a:xfrm>
          <a:prstGeom prst="rect">
            <a:avLst/>
          </a:prstGeom>
        </p:spPr>
        <p:txBody>
          <a:bodyPr wrap="square" lIns="0" tIns="0" rIns="0" bIns="0" rtlCol="0" anchor="t">
            <a:spAutoFit/>
          </a:bodyPr>
          <a:lstStyle/>
          <a:p>
            <a:pPr>
              <a:lnSpc>
                <a:spcPts val="4456"/>
              </a:lnSpc>
            </a:pPr>
            <a:r>
              <a:rPr lang="en-US" sz="5064" dirty="0">
                <a:solidFill>
                  <a:srgbClr val="D55641"/>
                </a:solidFill>
                <a:latin typeface="DM Serif Display"/>
              </a:rPr>
              <a:t>Recommendations:</a:t>
            </a:r>
          </a:p>
        </p:txBody>
      </p:sp>
      <p:sp>
        <p:nvSpPr>
          <p:cNvPr id="4" name="TextBox 4"/>
          <p:cNvSpPr txBox="1"/>
          <p:nvPr/>
        </p:nvSpPr>
        <p:spPr>
          <a:xfrm>
            <a:off x="7438103" y="1602246"/>
            <a:ext cx="10668000" cy="8466036"/>
          </a:xfrm>
          <a:prstGeom prst="rect">
            <a:avLst/>
          </a:prstGeom>
        </p:spPr>
        <p:txBody>
          <a:bodyPr wrap="square" lIns="0" tIns="0" rIns="0" bIns="0" rtlCol="0" anchor="t">
            <a:spAutoFit/>
          </a:bodyPr>
          <a:lstStyle/>
          <a:p>
            <a:pPr marL="759462" lvl="1" indent="-457200">
              <a:lnSpc>
                <a:spcPts val="3920"/>
              </a:lnSpc>
              <a:buFont typeface="Wingdings" panose="05000000000000000000" pitchFamily="2" charset="2"/>
              <a:buChar char="Ø"/>
            </a:pPr>
            <a:r>
              <a:rPr lang="en-US" sz="2800" dirty="0">
                <a:solidFill>
                  <a:srgbClr val="FFFFFF"/>
                </a:solidFill>
                <a:latin typeface="Montserrat"/>
              </a:rPr>
              <a:t>OList can consider reducing their stocks for </a:t>
            </a:r>
            <a:r>
              <a:rPr lang="en-US" sz="2800" b="1" dirty="0">
                <a:solidFill>
                  <a:srgbClr val="FFFFFF"/>
                </a:solidFill>
                <a:latin typeface="Montserrat"/>
              </a:rPr>
              <a:t>‘computers’ </a:t>
            </a:r>
            <a:r>
              <a:rPr lang="en-US" sz="2800" dirty="0">
                <a:solidFill>
                  <a:srgbClr val="FFFFFF"/>
                </a:solidFill>
                <a:latin typeface="Montserrat"/>
              </a:rPr>
              <a:t>product category.</a:t>
            </a:r>
          </a:p>
          <a:p>
            <a:pPr marL="302262" lvl="1">
              <a:lnSpc>
                <a:spcPts val="3920"/>
              </a:lnSpc>
            </a:pPr>
            <a:endParaRPr lang="en-US" sz="2800" dirty="0">
              <a:solidFill>
                <a:srgbClr val="FFFFFF"/>
              </a:solidFill>
              <a:latin typeface="Montserrat"/>
            </a:endParaRPr>
          </a:p>
          <a:p>
            <a:pPr marL="759462" lvl="1" indent="-457200">
              <a:lnSpc>
                <a:spcPts val="3920"/>
              </a:lnSpc>
              <a:buFont typeface="Wingdings" panose="05000000000000000000" pitchFamily="2" charset="2"/>
              <a:buChar char="Ø"/>
            </a:pPr>
            <a:r>
              <a:rPr lang="en-US" sz="2800" b="1" dirty="0">
                <a:solidFill>
                  <a:srgbClr val="FFFFFF"/>
                </a:solidFill>
                <a:latin typeface="Montserrat"/>
              </a:rPr>
              <a:t>‘Toys’ </a:t>
            </a:r>
            <a:r>
              <a:rPr lang="en-US" sz="2800" dirty="0">
                <a:solidFill>
                  <a:srgbClr val="FFFFFF"/>
                </a:solidFill>
                <a:latin typeface="Montserrat"/>
              </a:rPr>
              <a:t>should be held in stock by a good margin as they are contributing to a significant amount of revenue.</a:t>
            </a:r>
          </a:p>
          <a:p>
            <a:pPr marL="302262" lvl="1">
              <a:lnSpc>
                <a:spcPts val="3920"/>
              </a:lnSpc>
            </a:pPr>
            <a:endParaRPr lang="en-US" sz="2800" dirty="0">
              <a:solidFill>
                <a:srgbClr val="FFFFFF"/>
              </a:solidFill>
              <a:latin typeface="Montserrat"/>
            </a:endParaRPr>
          </a:p>
          <a:p>
            <a:pPr marL="759462" lvl="1" indent="-457200">
              <a:lnSpc>
                <a:spcPts val="3920"/>
              </a:lnSpc>
              <a:buFont typeface="Wingdings" panose="05000000000000000000" pitchFamily="2" charset="2"/>
              <a:buChar char="Ø"/>
            </a:pPr>
            <a:r>
              <a:rPr lang="en-US" sz="2800" dirty="0">
                <a:solidFill>
                  <a:srgbClr val="FFFFFF"/>
                </a:solidFill>
                <a:latin typeface="Montserrat"/>
              </a:rPr>
              <a:t>OList can come up with offers &amp; discounts on categories like </a:t>
            </a:r>
            <a:r>
              <a:rPr lang="en-US" sz="2800" b="1" dirty="0">
                <a:solidFill>
                  <a:srgbClr val="FFFFFF"/>
                </a:solidFill>
                <a:latin typeface="Montserrat"/>
              </a:rPr>
              <a:t>‘bed bath table’ ,‘furniture decor’ and ‘computer accessories</a:t>
            </a:r>
            <a:r>
              <a:rPr lang="en-US" sz="2800" dirty="0">
                <a:solidFill>
                  <a:srgbClr val="FFFFFF"/>
                </a:solidFill>
                <a:latin typeface="Montserrat"/>
              </a:rPr>
              <a:t>’ along with </a:t>
            </a:r>
            <a:r>
              <a:rPr lang="en-US" sz="2800" b="1" dirty="0">
                <a:solidFill>
                  <a:srgbClr val="FFFFFF"/>
                </a:solidFill>
                <a:latin typeface="Montserrat"/>
              </a:rPr>
              <a:t>‘toys’ </a:t>
            </a:r>
            <a:r>
              <a:rPr lang="en-US" sz="2800" dirty="0">
                <a:solidFill>
                  <a:srgbClr val="FFFFFF"/>
                </a:solidFill>
                <a:latin typeface="Montserrat"/>
              </a:rPr>
              <a:t>to improvise their sales.</a:t>
            </a:r>
          </a:p>
          <a:p>
            <a:pPr marL="302262" lvl="1">
              <a:lnSpc>
                <a:spcPts val="3920"/>
              </a:lnSpc>
            </a:pPr>
            <a:endParaRPr lang="en-US" sz="2800" dirty="0">
              <a:solidFill>
                <a:srgbClr val="FFFFFF"/>
              </a:solidFill>
              <a:latin typeface="Montserrat"/>
            </a:endParaRPr>
          </a:p>
          <a:p>
            <a:pPr marL="759462" lvl="1" indent="-457200">
              <a:lnSpc>
                <a:spcPts val="3920"/>
              </a:lnSpc>
              <a:buFont typeface="Wingdings" panose="05000000000000000000" pitchFamily="2" charset="2"/>
              <a:buChar char="Ø"/>
            </a:pPr>
            <a:r>
              <a:rPr lang="en-US" sz="2800" dirty="0">
                <a:solidFill>
                  <a:srgbClr val="FFFFFF"/>
                </a:solidFill>
                <a:latin typeface="Montserrat"/>
              </a:rPr>
              <a:t>Many product categories as well as products are not much of a major contributor neither in terms of revenue nor in terms of number of orders so OList can consider removing these products or product categories or both to have an optimized inventory without affecting their sales much.</a:t>
            </a:r>
          </a:p>
        </p:txBody>
      </p:sp>
      <p:sp>
        <p:nvSpPr>
          <p:cNvPr id="5" name="Freeform 5"/>
          <p:cNvSpPr/>
          <p:nvPr/>
        </p:nvSpPr>
        <p:spPr>
          <a:xfrm>
            <a:off x="152400" y="92583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a:off x="16521208" y="-107802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1811000" y="3009900"/>
            <a:ext cx="6134100" cy="3978223"/>
          </a:xfrm>
          <a:custGeom>
            <a:avLst/>
            <a:gdLst/>
            <a:ahLst/>
            <a:cxnLst/>
            <a:rect l="l" t="t" r="r" b="b"/>
            <a:pathLst>
              <a:path w="8925079" h="5213247">
                <a:moveTo>
                  <a:pt x="0" y="0"/>
                </a:moveTo>
                <a:lnTo>
                  <a:pt x="8925079" y="0"/>
                </a:lnTo>
                <a:lnTo>
                  <a:pt x="8925079" y="5213248"/>
                </a:lnTo>
                <a:lnTo>
                  <a:pt x="0" y="5213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8999" y="674083"/>
            <a:ext cx="7305964" cy="873316"/>
          </a:xfrm>
          <a:prstGeom prst="rect">
            <a:avLst/>
          </a:prstGeom>
        </p:spPr>
        <p:txBody>
          <a:bodyPr lIns="0" tIns="0" rIns="0" bIns="0" rtlCol="0" anchor="t">
            <a:spAutoFit/>
          </a:bodyPr>
          <a:lstStyle/>
          <a:p>
            <a:pPr>
              <a:lnSpc>
                <a:spcPts val="7089"/>
              </a:lnSpc>
            </a:pPr>
            <a:r>
              <a:rPr lang="en-US" sz="5064" dirty="0">
                <a:solidFill>
                  <a:srgbClr val="D55641"/>
                </a:solidFill>
                <a:latin typeface="DM Serif Display"/>
              </a:rPr>
              <a:t>Appendix:</a:t>
            </a:r>
          </a:p>
        </p:txBody>
      </p:sp>
      <p:sp>
        <p:nvSpPr>
          <p:cNvPr id="5" name="TextBox 5"/>
          <p:cNvSpPr txBox="1"/>
          <p:nvPr/>
        </p:nvSpPr>
        <p:spPr>
          <a:xfrm>
            <a:off x="914400" y="1746875"/>
            <a:ext cx="10287000" cy="6965625"/>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Data Source : Retail _dataset (OList)</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We have assumed that shipping charges are not part of the revenue.</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The complete analysis was carried out on data containing order status as “delivered”.</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Outlier Treatment for the data was not done because in doing so we may end up losing certain pieces of information important for our analysis.</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 Summary with a brief explanation of the assignment has been provided ahead for reference.</a:t>
            </a:r>
          </a:p>
        </p:txBody>
      </p:sp>
      <p:sp>
        <p:nvSpPr>
          <p:cNvPr id="6" name="Freeform 6"/>
          <p:cNvSpPr/>
          <p:nvPr/>
        </p:nvSpPr>
        <p:spPr>
          <a:xfrm>
            <a:off x="11430000" y="85725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075544" y="-3105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8656455" cy="10287000"/>
          </a:xfrm>
          <a:prstGeom prst="rect">
            <a:avLst/>
          </a:prstGeom>
          <a:solidFill>
            <a:srgbClr val="393F4B"/>
          </a:solidFill>
        </p:spPr>
      </p:sp>
      <p:grpSp>
        <p:nvGrpSpPr>
          <p:cNvPr id="3" name="Group 3"/>
          <p:cNvGrpSpPr/>
          <p:nvPr/>
        </p:nvGrpSpPr>
        <p:grpSpPr>
          <a:xfrm>
            <a:off x="7696200" y="8946278"/>
            <a:ext cx="11372118" cy="499289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6" name="TextBox 6"/>
          <p:cNvSpPr txBox="1"/>
          <p:nvPr/>
        </p:nvSpPr>
        <p:spPr>
          <a:xfrm>
            <a:off x="1028700" y="500440"/>
            <a:ext cx="5595110" cy="623248"/>
          </a:xfrm>
          <a:prstGeom prst="rect">
            <a:avLst/>
          </a:prstGeom>
        </p:spPr>
        <p:txBody>
          <a:bodyPr lIns="0" tIns="0" rIns="0" bIns="0" rtlCol="0" anchor="t">
            <a:spAutoFit/>
          </a:bodyPr>
          <a:lstStyle/>
          <a:p>
            <a:pPr>
              <a:lnSpc>
                <a:spcPts val="4456"/>
              </a:lnSpc>
            </a:pPr>
            <a:r>
              <a:rPr lang="en-US" sz="5064" dirty="0">
                <a:solidFill>
                  <a:srgbClr val="D55641"/>
                </a:solidFill>
                <a:latin typeface="DM Serif Display"/>
              </a:rPr>
              <a:t>Summary:</a:t>
            </a:r>
          </a:p>
        </p:txBody>
      </p:sp>
      <p:sp>
        <p:nvSpPr>
          <p:cNvPr id="7" name="TextBox 7"/>
          <p:cNvSpPr txBox="1"/>
          <p:nvPr/>
        </p:nvSpPr>
        <p:spPr>
          <a:xfrm>
            <a:off x="1038532" y="1624128"/>
            <a:ext cx="15725468" cy="7148432"/>
          </a:xfrm>
          <a:prstGeom prst="rect">
            <a:avLst/>
          </a:prstGeom>
        </p:spPr>
        <p:txBody>
          <a:bodyPr wrap="square" lIns="0" tIns="0" rIns="0" bIns="0" rtlCol="0" anchor="t">
            <a:spAutoFit/>
          </a:bodyPr>
          <a:lstStyle/>
          <a:p>
            <a:pPr marL="612777" lvl="1" indent="-342900">
              <a:lnSpc>
                <a:spcPts val="3500"/>
              </a:lnSpc>
              <a:buFont typeface="Wingdings" panose="05000000000000000000" pitchFamily="2" charset="2"/>
              <a:buChar char="v"/>
            </a:pPr>
            <a:r>
              <a:rPr lang="en-US" sz="2500" dirty="0">
                <a:solidFill>
                  <a:srgbClr val="FFFFFF"/>
                </a:solidFill>
                <a:latin typeface="Montserrat"/>
              </a:rPr>
              <a:t>We start off the things by data cleaning and understanding. In the data we have 5 sheets, viz, orders, </a:t>
            </a:r>
            <a:r>
              <a:rPr lang="en-US" sz="2500" dirty="0" err="1">
                <a:solidFill>
                  <a:srgbClr val="FFFFFF"/>
                </a:solidFill>
                <a:latin typeface="Montserrat"/>
              </a:rPr>
              <a:t>order_items</a:t>
            </a:r>
            <a:r>
              <a:rPr lang="en-US" sz="2500" dirty="0">
                <a:solidFill>
                  <a:srgbClr val="FFFFFF"/>
                </a:solidFill>
                <a:latin typeface="Montserrat"/>
              </a:rPr>
              <a:t>, customers, payments and products. For each sheet data was treated and read with the help of python libraries.</a:t>
            </a:r>
          </a:p>
          <a:p>
            <a:pPr marL="269877" lvl="1">
              <a:lnSpc>
                <a:spcPts val="3500"/>
              </a:lnSpc>
            </a:pPr>
            <a:endParaRPr lang="en-US" sz="2500" dirty="0">
              <a:solidFill>
                <a:srgbClr val="FFFFFF"/>
              </a:solidFill>
              <a:latin typeface="Montserrat"/>
            </a:endParaRPr>
          </a:p>
          <a:p>
            <a:pPr marL="727077" lvl="1" indent="-457200">
              <a:lnSpc>
                <a:spcPts val="3500"/>
              </a:lnSpc>
              <a:buFont typeface="+mj-lt"/>
              <a:buAutoNum type="arabicPeriod"/>
            </a:pPr>
            <a:r>
              <a:rPr lang="en-US" sz="2500" dirty="0">
                <a:solidFill>
                  <a:srgbClr val="FFFFFF"/>
                </a:solidFill>
                <a:latin typeface="Montserrat"/>
              </a:rPr>
              <a:t>ORDERS - No duplicate values, Orders with order_status as ‘delivered’ were filtered, Missing values of timestamps were imputed as per the requirement, No outliers detected.</a:t>
            </a:r>
          </a:p>
          <a:p>
            <a:pPr marL="727077" lvl="1" indent="-457200">
              <a:lnSpc>
                <a:spcPts val="3500"/>
              </a:lnSpc>
              <a:buFont typeface="+mj-lt"/>
              <a:buAutoNum type="arabicPeriod"/>
            </a:pPr>
            <a:r>
              <a:rPr lang="en-US" sz="2500" dirty="0">
                <a:solidFill>
                  <a:srgbClr val="FFFFFF"/>
                </a:solidFill>
                <a:latin typeface="Montserrat"/>
              </a:rPr>
              <a:t>ORDER _ITEMS - No missing values, No duplicate values, Outlier treatment not done as may lead to data loss</a:t>
            </a:r>
          </a:p>
          <a:p>
            <a:pPr marL="727077" lvl="1" indent="-457200">
              <a:lnSpc>
                <a:spcPts val="3500"/>
              </a:lnSpc>
              <a:buFont typeface="+mj-lt"/>
              <a:buAutoNum type="arabicPeriod"/>
            </a:pPr>
            <a:r>
              <a:rPr lang="en-US" sz="2500" dirty="0">
                <a:solidFill>
                  <a:srgbClr val="FFFFFF"/>
                </a:solidFill>
                <a:latin typeface="Montserrat"/>
              </a:rPr>
              <a:t>CUSTOMERS - No missing values, Duplicate customer id’s were dropped, No outliers detected</a:t>
            </a:r>
          </a:p>
          <a:p>
            <a:pPr marL="727077" lvl="1" indent="-457200">
              <a:lnSpc>
                <a:spcPts val="3500"/>
              </a:lnSpc>
              <a:buFont typeface="+mj-lt"/>
              <a:buAutoNum type="arabicPeriod"/>
            </a:pPr>
            <a:r>
              <a:rPr lang="en-US" sz="2500" dirty="0">
                <a:solidFill>
                  <a:srgbClr val="FFFFFF"/>
                </a:solidFill>
                <a:latin typeface="Montserrat"/>
              </a:rPr>
              <a:t>PAYMENTS - No missing values, Duplicate order id’s were dropped, Outlier treatment not done as may lead to data loss</a:t>
            </a:r>
          </a:p>
          <a:p>
            <a:pPr marL="727077" lvl="1" indent="-457200">
              <a:lnSpc>
                <a:spcPts val="3500"/>
              </a:lnSpc>
              <a:buFont typeface="+mj-lt"/>
              <a:buAutoNum type="arabicPeriod"/>
            </a:pPr>
            <a:r>
              <a:rPr lang="en-US" sz="2500" dirty="0">
                <a:solidFill>
                  <a:srgbClr val="FFFFFF"/>
                </a:solidFill>
                <a:latin typeface="Montserrat"/>
              </a:rPr>
              <a:t>PRODUCTS - Missing values for product category name imputed with Mode; product weight with Median; product height, length, width with Mean; No duplicate values</a:t>
            </a:r>
          </a:p>
          <a:p>
            <a:pPr marL="727077" lvl="1" indent="-457200">
              <a:lnSpc>
                <a:spcPts val="3500"/>
              </a:lnSpc>
              <a:buFont typeface="+mj-lt"/>
              <a:buAutoNum type="arabicPeriod"/>
            </a:pPr>
            <a:endParaRPr lang="en-US" sz="2500" dirty="0">
              <a:solidFill>
                <a:srgbClr val="FFFFFF"/>
              </a:solidFill>
              <a:latin typeface="Montserrat"/>
            </a:endParaRPr>
          </a:p>
          <a:p>
            <a:pPr marL="612777" lvl="1" indent="-342900">
              <a:lnSpc>
                <a:spcPts val="3500"/>
              </a:lnSpc>
              <a:buFont typeface="Wingdings" panose="05000000000000000000" pitchFamily="2" charset="2"/>
              <a:buChar char="v"/>
            </a:pPr>
            <a:r>
              <a:rPr lang="en-US" sz="2500" dirty="0">
                <a:solidFill>
                  <a:srgbClr val="FFFFFF"/>
                </a:solidFill>
                <a:latin typeface="Montserrat"/>
              </a:rPr>
              <a:t>»After the complete treatment the cleaned data was exported to Retail_dataset_cleaned excel file as the same sheet names</a:t>
            </a:r>
            <a:r>
              <a:rPr lang="en-US" sz="2500">
                <a:solidFill>
                  <a:srgbClr val="FFFFFF"/>
                </a:solidFill>
                <a:latin typeface="Montserrat"/>
              </a:rPr>
              <a:t>. </a:t>
            </a:r>
            <a:endParaRPr lang="en-US" sz="2500" dirty="0">
              <a:solidFill>
                <a:srgbClr val="FFFFFF"/>
              </a:solidFill>
              <a:latin typeface="Montserrat"/>
            </a:endParaRPr>
          </a:p>
        </p:txBody>
      </p:sp>
      <p:sp>
        <p:nvSpPr>
          <p:cNvPr id="8" name="Freeform 8"/>
          <p:cNvSpPr/>
          <p:nvPr/>
        </p:nvSpPr>
        <p:spPr>
          <a:xfrm>
            <a:off x="17602200" y="395680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375904" y="-121960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8656455" cy="10287000"/>
          </a:xfrm>
          <a:prstGeom prst="rect">
            <a:avLst/>
          </a:prstGeom>
          <a:solidFill>
            <a:srgbClr val="393F4B"/>
          </a:solidFill>
        </p:spPr>
      </p:sp>
      <p:grpSp>
        <p:nvGrpSpPr>
          <p:cNvPr id="3" name="Group 3"/>
          <p:cNvGrpSpPr/>
          <p:nvPr/>
        </p:nvGrpSpPr>
        <p:grpSpPr>
          <a:xfrm>
            <a:off x="7696200" y="8946278"/>
            <a:ext cx="11372118" cy="499289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6" name="TextBox 6"/>
          <p:cNvSpPr txBox="1"/>
          <p:nvPr/>
        </p:nvSpPr>
        <p:spPr>
          <a:xfrm>
            <a:off x="1028700" y="500440"/>
            <a:ext cx="5595110" cy="623248"/>
          </a:xfrm>
          <a:prstGeom prst="rect">
            <a:avLst/>
          </a:prstGeom>
        </p:spPr>
        <p:txBody>
          <a:bodyPr lIns="0" tIns="0" rIns="0" bIns="0" rtlCol="0" anchor="t">
            <a:spAutoFit/>
          </a:bodyPr>
          <a:lstStyle/>
          <a:p>
            <a:pPr>
              <a:lnSpc>
                <a:spcPts val="4456"/>
              </a:lnSpc>
            </a:pPr>
            <a:r>
              <a:rPr lang="en-US" sz="5064" dirty="0">
                <a:solidFill>
                  <a:srgbClr val="D55641"/>
                </a:solidFill>
                <a:latin typeface="DM Serif Display"/>
              </a:rPr>
              <a:t>Summary:</a:t>
            </a:r>
          </a:p>
        </p:txBody>
      </p:sp>
      <p:sp>
        <p:nvSpPr>
          <p:cNvPr id="7" name="TextBox 7"/>
          <p:cNvSpPr txBox="1"/>
          <p:nvPr/>
        </p:nvSpPr>
        <p:spPr>
          <a:xfrm>
            <a:off x="1038532" y="1624128"/>
            <a:ext cx="15725468" cy="6250750"/>
          </a:xfrm>
          <a:prstGeom prst="rect">
            <a:avLst/>
          </a:prstGeom>
        </p:spPr>
        <p:txBody>
          <a:bodyPr wrap="square" lIns="0" tIns="0" rIns="0" bIns="0" rtlCol="0" anchor="t">
            <a:spAutoFit/>
          </a:bodyPr>
          <a:lstStyle/>
          <a:p>
            <a:pPr marL="612777" lvl="1" indent="-342900">
              <a:lnSpc>
                <a:spcPts val="3500"/>
              </a:lnSpc>
              <a:buFont typeface="Wingdings" panose="05000000000000000000" pitchFamily="2" charset="2"/>
              <a:buChar char="v"/>
            </a:pPr>
            <a:r>
              <a:rPr lang="en-US" sz="2500" dirty="0">
                <a:solidFill>
                  <a:srgbClr val="FFFFFF"/>
                </a:solidFill>
                <a:latin typeface="Montserrat"/>
              </a:rPr>
              <a:t>For the Market Basket Analysis we need to form a different dataset by a combination of products table and order_items table.</a:t>
            </a:r>
          </a:p>
          <a:p>
            <a:pPr marL="269877" lvl="1">
              <a:lnSpc>
                <a:spcPts val="3500"/>
              </a:lnSpc>
            </a:pPr>
            <a:endParaRPr lang="en-US" sz="2500" dirty="0">
              <a:solidFill>
                <a:srgbClr val="FFFFFF"/>
              </a:solidFill>
              <a:latin typeface="Montserrat"/>
            </a:endParaRPr>
          </a:p>
          <a:p>
            <a:pPr marL="612777" lvl="1" indent="-342900">
              <a:lnSpc>
                <a:spcPts val="3500"/>
              </a:lnSpc>
              <a:buFont typeface="Wingdings" panose="05000000000000000000" pitchFamily="2" charset="2"/>
              <a:buChar char="v"/>
            </a:pPr>
            <a:r>
              <a:rPr lang="en-US" sz="2500" dirty="0">
                <a:solidFill>
                  <a:srgbClr val="FFFFFF"/>
                </a:solidFill>
                <a:latin typeface="Montserrat"/>
              </a:rPr>
              <a:t>We do this with the help of the Python by forming an </a:t>
            </a:r>
            <a:r>
              <a:rPr lang="en-US" sz="2500" dirty="0" err="1">
                <a:solidFill>
                  <a:srgbClr val="FFFFFF"/>
                </a:solidFill>
                <a:latin typeface="Montserrat"/>
              </a:rPr>
              <a:t>innerjoin</a:t>
            </a:r>
            <a:r>
              <a:rPr lang="en-US" sz="2500" dirty="0">
                <a:solidFill>
                  <a:srgbClr val="FFFFFF"/>
                </a:solidFill>
                <a:latin typeface="Montserrat"/>
              </a:rPr>
              <a:t> between the two tables and fetching out the required columns. Then this newly generated table is exported as a new dataset: </a:t>
            </a:r>
            <a:r>
              <a:rPr lang="en-US" sz="2500" dirty="0" err="1">
                <a:solidFill>
                  <a:srgbClr val="FFFFFF"/>
                </a:solidFill>
                <a:latin typeface="Montserrat"/>
              </a:rPr>
              <a:t>Market_Basket_Analysis</a:t>
            </a:r>
            <a:r>
              <a:rPr lang="en-US" sz="2500" dirty="0">
                <a:solidFill>
                  <a:srgbClr val="FFFFFF"/>
                </a:solidFill>
                <a:latin typeface="Montserrat"/>
              </a:rPr>
              <a:t>.</a:t>
            </a:r>
          </a:p>
          <a:p>
            <a:pPr marL="269877" lvl="1">
              <a:lnSpc>
                <a:spcPts val="3500"/>
              </a:lnSpc>
            </a:pPr>
            <a:endParaRPr lang="en-US" sz="2500" dirty="0">
              <a:solidFill>
                <a:srgbClr val="FFFFFF"/>
              </a:solidFill>
              <a:latin typeface="Montserrat"/>
            </a:endParaRPr>
          </a:p>
          <a:p>
            <a:pPr marL="612777" lvl="1" indent="-342900">
              <a:lnSpc>
                <a:spcPts val="3500"/>
              </a:lnSpc>
              <a:buFont typeface="Wingdings" panose="05000000000000000000" pitchFamily="2" charset="2"/>
              <a:buChar char="v"/>
            </a:pPr>
            <a:r>
              <a:rPr lang="en-US" sz="2500" dirty="0">
                <a:solidFill>
                  <a:srgbClr val="FFFFFF"/>
                </a:solidFill>
                <a:latin typeface="Montserrat"/>
              </a:rPr>
              <a:t>For the visualization purpose we use Tableau for gathering insights about different products and product categories as well as for the Market Basket Analysis.</a:t>
            </a:r>
          </a:p>
          <a:p>
            <a:pPr marL="612777" lvl="1" indent="-342900">
              <a:lnSpc>
                <a:spcPts val="3500"/>
              </a:lnSpc>
              <a:buFont typeface="Wingdings" panose="05000000000000000000" pitchFamily="2" charset="2"/>
              <a:buChar char="v"/>
            </a:pPr>
            <a:endParaRPr lang="en-US" sz="2500" dirty="0">
              <a:solidFill>
                <a:srgbClr val="FFFFFF"/>
              </a:solidFill>
              <a:latin typeface="Montserrat"/>
            </a:endParaRPr>
          </a:p>
          <a:p>
            <a:pPr marL="612777" lvl="1" indent="-342900">
              <a:lnSpc>
                <a:spcPts val="3500"/>
              </a:lnSpc>
              <a:buFont typeface="Wingdings" panose="05000000000000000000" pitchFamily="2" charset="2"/>
              <a:buChar char="v"/>
            </a:pPr>
            <a:r>
              <a:rPr lang="en-US" sz="2500" dirty="0">
                <a:solidFill>
                  <a:srgbClr val="FFFFFF"/>
                </a:solidFill>
                <a:latin typeface="Montserrat"/>
              </a:rPr>
              <a:t>We found the Top 20 products both by Revenue and Order Quantity, Top 25%products and their contribution in the revenue as well as quantity separately, Average Price &amp; Shipping Charges for different product categories, Total orders per product category, Pareto Analysis and Market Basket Analysis for both single category as well as combination of 2 categories</a:t>
            </a:r>
          </a:p>
        </p:txBody>
      </p:sp>
      <p:sp>
        <p:nvSpPr>
          <p:cNvPr id="8" name="Freeform 8"/>
          <p:cNvSpPr/>
          <p:nvPr/>
        </p:nvSpPr>
        <p:spPr>
          <a:xfrm>
            <a:off x="17602200" y="395680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375904" y="-121960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525026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2076421" y="8274287"/>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4" name="Freeform 4"/>
          <p:cNvSpPr/>
          <p:nvPr/>
        </p:nvSpPr>
        <p:spPr>
          <a:xfrm>
            <a:off x="782934" y="2226802"/>
            <a:ext cx="8061590" cy="7031498"/>
          </a:xfrm>
          <a:custGeom>
            <a:avLst/>
            <a:gdLst/>
            <a:ahLst/>
            <a:cxnLst/>
            <a:rect l="l" t="t" r="r" b="b"/>
            <a:pathLst>
              <a:path w="8061590" h="7031498">
                <a:moveTo>
                  <a:pt x="0" y="0"/>
                </a:moveTo>
                <a:lnTo>
                  <a:pt x="8061591" y="0"/>
                </a:lnTo>
                <a:lnTo>
                  <a:pt x="8061591" y="7031498"/>
                </a:lnTo>
                <a:lnTo>
                  <a:pt x="0" y="7031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10800" y="1488595"/>
            <a:ext cx="5447117" cy="983667"/>
          </a:xfrm>
          <a:prstGeom prst="rect">
            <a:avLst/>
          </a:prstGeom>
        </p:spPr>
        <p:txBody>
          <a:bodyPr lIns="0" tIns="0" rIns="0" bIns="0" rtlCol="0" anchor="t">
            <a:spAutoFit/>
          </a:bodyPr>
          <a:lstStyle/>
          <a:p>
            <a:pPr>
              <a:lnSpc>
                <a:spcPts val="7089"/>
              </a:lnSpc>
            </a:pPr>
            <a:r>
              <a:rPr lang="en-US" sz="8000" dirty="0">
                <a:solidFill>
                  <a:srgbClr val="D55641"/>
                </a:solidFill>
                <a:latin typeface="DM Serif Display"/>
              </a:rPr>
              <a:t>Agenda</a:t>
            </a:r>
          </a:p>
        </p:txBody>
      </p:sp>
      <p:sp>
        <p:nvSpPr>
          <p:cNvPr id="6" name="TextBox 6"/>
          <p:cNvSpPr txBox="1"/>
          <p:nvPr/>
        </p:nvSpPr>
        <p:spPr>
          <a:xfrm>
            <a:off x="10210800" y="2486806"/>
            <a:ext cx="6418787" cy="5501506"/>
          </a:xfrm>
          <a:prstGeom prst="rect">
            <a:avLst/>
          </a:prstGeom>
        </p:spPr>
        <p:txBody>
          <a:bodyPr lIns="0" tIns="0" rIns="0" bIns="0" rtlCol="0" anchor="t">
            <a:spAutoFit/>
          </a:bodyPr>
          <a:lstStyle/>
          <a:p>
            <a:pPr marL="759462" lvl="1" indent="-457200">
              <a:lnSpc>
                <a:spcPts val="3920"/>
              </a:lnSpc>
              <a:buFont typeface="Wingdings" panose="05000000000000000000" pitchFamily="2" charset="2"/>
              <a:buChar char="Ø"/>
            </a:pPr>
            <a:r>
              <a:rPr lang="en-US" sz="3600" dirty="0">
                <a:solidFill>
                  <a:srgbClr val="FFFFFF"/>
                </a:solidFill>
                <a:latin typeface="Montserrat"/>
              </a:rPr>
              <a:t>Background</a:t>
            </a:r>
          </a:p>
          <a:p>
            <a:pPr marL="302262" lvl="1">
              <a:lnSpc>
                <a:spcPts val="3920"/>
              </a:lnSpc>
            </a:pPr>
            <a:endParaRPr lang="en-US" sz="3600" dirty="0">
              <a:solidFill>
                <a:srgbClr val="FFFFFF"/>
              </a:solidFill>
              <a:latin typeface="Montserrat"/>
            </a:endParaRPr>
          </a:p>
          <a:p>
            <a:pPr marL="759462" lvl="1" indent="-457200">
              <a:lnSpc>
                <a:spcPts val="3920"/>
              </a:lnSpc>
              <a:buFont typeface="Wingdings" panose="05000000000000000000" pitchFamily="2" charset="2"/>
              <a:buChar char="Ø"/>
            </a:pPr>
            <a:r>
              <a:rPr lang="en-US" sz="3600" dirty="0">
                <a:solidFill>
                  <a:srgbClr val="FFFFFF"/>
                </a:solidFill>
                <a:latin typeface="Montserrat"/>
              </a:rPr>
              <a:t>Objectives</a:t>
            </a:r>
          </a:p>
          <a:p>
            <a:pPr marL="302262" lvl="1">
              <a:lnSpc>
                <a:spcPts val="3920"/>
              </a:lnSpc>
            </a:pPr>
            <a:endParaRPr lang="en-US" sz="3600" dirty="0">
              <a:solidFill>
                <a:srgbClr val="FFFFFF"/>
              </a:solidFill>
              <a:latin typeface="Montserrat"/>
            </a:endParaRPr>
          </a:p>
          <a:p>
            <a:pPr marL="759462" lvl="1" indent="-457200">
              <a:lnSpc>
                <a:spcPts val="3920"/>
              </a:lnSpc>
              <a:buFont typeface="Wingdings" panose="05000000000000000000" pitchFamily="2" charset="2"/>
              <a:buChar char="Ø"/>
            </a:pPr>
            <a:r>
              <a:rPr lang="en-US" sz="3600" dirty="0">
                <a:solidFill>
                  <a:srgbClr val="FFFFFF"/>
                </a:solidFill>
                <a:latin typeface="Montserrat"/>
              </a:rPr>
              <a:t>Key Findings</a:t>
            </a:r>
          </a:p>
          <a:p>
            <a:pPr marL="302262" lvl="1">
              <a:lnSpc>
                <a:spcPts val="3920"/>
              </a:lnSpc>
            </a:pPr>
            <a:endParaRPr lang="en-US" sz="3600" dirty="0">
              <a:solidFill>
                <a:srgbClr val="FFFFFF"/>
              </a:solidFill>
              <a:latin typeface="Montserrat"/>
            </a:endParaRPr>
          </a:p>
          <a:p>
            <a:pPr marL="759462" lvl="1" indent="-457200">
              <a:lnSpc>
                <a:spcPts val="3920"/>
              </a:lnSpc>
              <a:buFont typeface="Wingdings" panose="05000000000000000000" pitchFamily="2" charset="2"/>
              <a:buChar char="Ø"/>
            </a:pPr>
            <a:r>
              <a:rPr lang="en-US" sz="3600" dirty="0">
                <a:solidFill>
                  <a:srgbClr val="FFFFFF"/>
                </a:solidFill>
                <a:latin typeface="Montserrat"/>
              </a:rPr>
              <a:t>Executive Summary</a:t>
            </a:r>
          </a:p>
          <a:p>
            <a:pPr marL="302262" lvl="1">
              <a:lnSpc>
                <a:spcPts val="3920"/>
              </a:lnSpc>
            </a:pPr>
            <a:endParaRPr lang="en-US" sz="3600" dirty="0">
              <a:solidFill>
                <a:srgbClr val="FFFFFF"/>
              </a:solidFill>
              <a:latin typeface="Montserrat"/>
            </a:endParaRPr>
          </a:p>
          <a:p>
            <a:pPr marL="759462" lvl="1" indent="-457200">
              <a:lnSpc>
                <a:spcPts val="3920"/>
              </a:lnSpc>
              <a:buFont typeface="Wingdings" panose="05000000000000000000" pitchFamily="2" charset="2"/>
              <a:buChar char="Ø"/>
            </a:pPr>
            <a:r>
              <a:rPr lang="en-US" sz="3600" dirty="0">
                <a:solidFill>
                  <a:srgbClr val="FFFFFF"/>
                </a:solidFill>
                <a:latin typeface="Montserrat"/>
              </a:rPr>
              <a:t>Recommendations</a:t>
            </a:r>
          </a:p>
          <a:p>
            <a:pPr marL="759462" lvl="1" indent="-457200">
              <a:lnSpc>
                <a:spcPts val="3920"/>
              </a:lnSpc>
              <a:buFont typeface="Wingdings" panose="05000000000000000000" pitchFamily="2" charset="2"/>
              <a:buChar char="Ø"/>
            </a:pPr>
            <a:endParaRPr lang="en-US" sz="3600" dirty="0">
              <a:solidFill>
                <a:srgbClr val="FFFFFF"/>
              </a:solidFill>
              <a:latin typeface="Montserrat"/>
            </a:endParaRPr>
          </a:p>
          <a:p>
            <a:pPr marL="759462" lvl="1" indent="-457200">
              <a:lnSpc>
                <a:spcPts val="3920"/>
              </a:lnSpc>
              <a:buFont typeface="Wingdings" panose="05000000000000000000" pitchFamily="2" charset="2"/>
              <a:buChar char="Ø"/>
            </a:pPr>
            <a:r>
              <a:rPr lang="en-US" sz="3600" dirty="0">
                <a:solidFill>
                  <a:srgbClr val="FFFFFF"/>
                </a:solidFill>
                <a:latin typeface="Montserrat"/>
              </a:rPr>
              <a:t>Appendix</a:t>
            </a:r>
          </a:p>
        </p:txBody>
      </p:sp>
      <p:sp>
        <p:nvSpPr>
          <p:cNvPr id="7" name="Freeform 7"/>
          <p:cNvSpPr/>
          <p:nvPr/>
        </p:nvSpPr>
        <p:spPr>
          <a:xfrm>
            <a:off x="9710364" y="852322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1570310" y="1379653"/>
            <a:ext cx="5297731" cy="6429285"/>
          </a:xfrm>
          <a:custGeom>
            <a:avLst/>
            <a:gdLst/>
            <a:ahLst/>
            <a:cxnLst/>
            <a:rect l="l" t="t" r="r" b="b"/>
            <a:pathLst>
              <a:path w="5297731" h="6429285">
                <a:moveTo>
                  <a:pt x="0" y="0"/>
                </a:moveTo>
                <a:lnTo>
                  <a:pt x="5297730" y="0"/>
                </a:lnTo>
                <a:lnTo>
                  <a:pt x="5297730" y="6429284"/>
                </a:lnTo>
                <a:lnTo>
                  <a:pt x="0" y="6429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0"/>
            <a:ext cx="10779374" cy="10287000"/>
          </a:xfrm>
          <a:prstGeom prst="rect">
            <a:avLst/>
          </a:prstGeom>
          <a:solidFill>
            <a:srgbClr val="393F4B"/>
          </a:solidFill>
        </p:spPr>
      </p:sp>
      <p:grpSp>
        <p:nvGrpSpPr>
          <p:cNvPr id="4" name="Group 4"/>
          <p:cNvGrpSpPr/>
          <p:nvPr/>
        </p:nvGrpSpPr>
        <p:grpSpPr>
          <a:xfrm>
            <a:off x="-643938" y="2262936"/>
            <a:ext cx="2331359" cy="233135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sp>
      </p:grpSp>
      <p:sp>
        <p:nvSpPr>
          <p:cNvPr id="6" name="TextBox 6"/>
          <p:cNvSpPr txBox="1"/>
          <p:nvPr/>
        </p:nvSpPr>
        <p:spPr>
          <a:xfrm>
            <a:off x="916609" y="3417409"/>
            <a:ext cx="8946155" cy="4023683"/>
          </a:xfrm>
          <a:prstGeom prst="rect">
            <a:avLst/>
          </a:prstGeom>
        </p:spPr>
        <p:txBody>
          <a:bodyPr lIns="0" tIns="0" rIns="0" bIns="0" rtlCol="0" anchor="t">
            <a:spAutoFit/>
          </a:bodyPr>
          <a:lstStyle/>
          <a:p>
            <a:pPr>
              <a:lnSpc>
                <a:spcPts val="15173"/>
              </a:lnSpc>
            </a:pPr>
            <a:r>
              <a:rPr lang="en-US" sz="17643" spc="-776">
                <a:solidFill>
                  <a:srgbClr val="D55641"/>
                </a:solidFill>
                <a:latin typeface="DM Serif Display"/>
              </a:rPr>
              <a:t>Thank You</a:t>
            </a:r>
          </a:p>
        </p:txBody>
      </p:sp>
      <p:sp>
        <p:nvSpPr>
          <p:cNvPr id="7" name="Freeform 7"/>
          <p:cNvSpPr/>
          <p:nvPr/>
        </p:nvSpPr>
        <p:spPr>
          <a:xfrm>
            <a:off x="5389687" y="858659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366280" y="-17956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3" name="TextBox 3"/>
          <p:cNvSpPr txBox="1"/>
          <p:nvPr/>
        </p:nvSpPr>
        <p:spPr>
          <a:xfrm>
            <a:off x="9816720" y="1335412"/>
            <a:ext cx="5510486" cy="623248"/>
          </a:xfrm>
          <a:prstGeom prst="rect">
            <a:avLst/>
          </a:prstGeom>
        </p:spPr>
        <p:txBody>
          <a:bodyPr lIns="0" tIns="0" rIns="0" bIns="0" rtlCol="0" anchor="t">
            <a:spAutoFit/>
          </a:bodyPr>
          <a:lstStyle/>
          <a:p>
            <a:pPr>
              <a:lnSpc>
                <a:spcPts val="4456"/>
              </a:lnSpc>
            </a:pPr>
            <a:r>
              <a:rPr lang="en-US" sz="5064" dirty="0">
                <a:solidFill>
                  <a:srgbClr val="D55641"/>
                </a:solidFill>
                <a:latin typeface="DM Serif Display"/>
              </a:rPr>
              <a:t>Background </a:t>
            </a:r>
          </a:p>
        </p:txBody>
      </p:sp>
      <p:sp>
        <p:nvSpPr>
          <p:cNvPr id="4" name="TextBox 4"/>
          <p:cNvSpPr txBox="1"/>
          <p:nvPr/>
        </p:nvSpPr>
        <p:spPr>
          <a:xfrm>
            <a:off x="9816720" y="3009900"/>
            <a:ext cx="7660539" cy="5465214"/>
          </a:xfrm>
          <a:prstGeom prst="rect">
            <a:avLst/>
          </a:prstGeom>
        </p:spPr>
        <p:txBody>
          <a:bodyPr wrap="square" lIns="0" tIns="0" rIns="0" bIns="0" rtlCol="0" anchor="t">
            <a:spAutoFit/>
          </a:bodyPr>
          <a:lstStyle/>
          <a:p>
            <a:pPr marL="759462" lvl="1" indent="-457200">
              <a:lnSpc>
                <a:spcPts val="3920"/>
              </a:lnSpc>
              <a:buFont typeface="Wingdings" panose="05000000000000000000" pitchFamily="2" charset="2"/>
              <a:buChar char="Ø"/>
            </a:pPr>
            <a:r>
              <a:rPr lang="en-US" sz="2800" dirty="0">
                <a:solidFill>
                  <a:srgbClr val="FFFFFF"/>
                </a:solidFill>
                <a:latin typeface="Montserrat"/>
              </a:rPr>
              <a:t>Olist is an E-commerce company that has faced </a:t>
            </a:r>
            <a:r>
              <a:rPr lang="en-US" sz="2800" b="1" dirty="0">
                <a:solidFill>
                  <a:srgbClr val="FFFFFF"/>
                </a:solidFill>
                <a:latin typeface="Montserrat"/>
              </a:rPr>
              <a:t>losses</a:t>
            </a:r>
            <a:r>
              <a:rPr lang="en-US" sz="2800" dirty="0">
                <a:solidFill>
                  <a:srgbClr val="FFFFFF"/>
                </a:solidFill>
                <a:latin typeface="Montserrat"/>
              </a:rPr>
              <a:t> recently. Their approach is to manage inventory efficiently and also to </a:t>
            </a:r>
            <a:r>
              <a:rPr lang="en-US" sz="2800" b="1" dirty="0">
                <a:solidFill>
                  <a:srgbClr val="FFFFFF"/>
                </a:solidFill>
                <a:latin typeface="Montserrat"/>
              </a:rPr>
              <a:t>reduce  unnecessary costs.</a:t>
            </a:r>
          </a:p>
          <a:p>
            <a:pPr marL="759462" lvl="1" indent="-457200">
              <a:lnSpc>
                <a:spcPts val="3920"/>
              </a:lnSpc>
              <a:buFont typeface="Wingdings" panose="05000000000000000000" pitchFamily="2" charset="2"/>
              <a:buChar char="Ø"/>
            </a:pPr>
            <a:endParaRPr lang="en-US" sz="2800" b="1" dirty="0">
              <a:solidFill>
                <a:srgbClr val="FFFFFF"/>
              </a:solidFill>
              <a:latin typeface="Montserrat"/>
            </a:endParaRPr>
          </a:p>
          <a:p>
            <a:pPr marL="759462" lvl="1" indent="-457200">
              <a:lnSpc>
                <a:spcPts val="3920"/>
              </a:lnSpc>
              <a:buFont typeface="Wingdings" panose="05000000000000000000" pitchFamily="2" charset="2"/>
              <a:buChar char="Ø"/>
            </a:pPr>
            <a:r>
              <a:rPr lang="en-US" sz="2800" dirty="0">
                <a:solidFill>
                  <a:srgbClr val="FFFFFF"/>
                </a:solidFill>
                <a:latin typeface="Montserrat"/>
              </a:rPr>
              <a:t> They want to analyze </a:t>
            </a:r>
            <a:r>
              <a:rPr lang="en-US" sz="2800" b="1" dirty="0">
                <a:solidFill>
                  <a:srgbClr val="FFFFFF"/>
                </a:solidFill>
                <a:latin typeface="Montserrat"/>
              </a:rPr>
              <a:t>the purchase behavior of customers </a:t>
            </a:r>
            <a:r>
              <a:rPr lang="en-US" sz="2800" dirty="0">
                <a:solidFill>
                  <a:srgbClr val="FFFFFF"/>
                </a:solidFill>
                <a:latin typeface="Montserrat"/>
              </a:rPr>
              <a:t>to identify the items likely to be purchases individually or in combination with other products.</a:t>
            </a:r>
          </a:p>
        </p:txBody>
      </p:sp>
      <p:sp>
        <p:nvSpPr>
          <p:cNvPr id="5" name="Freeform 5"/>
          <p:cNvSpPr/>
          <p:nvPr/>
        </p:nvSpPr>
        <p:spPr>
          <a:xfrm>
            <a:off x="-399755" y="30099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710467" y="-15844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5">
            <a:extLst>
              <a:ext uri="{FF2B5EF4-FFF2-40B4-BE49-F238E27FC236}">
                <a16:creationId xmlns:a16="http://schemas.microsoft.com/office/drawing/2014/main" id="{37D4414E-466C-EDEC-6FE3-7F66156E4248}"/>
              </a:ext>
            </a:extLst>
          </p:cNvPr>
          <p:cNvSpPr/>
          <p:nvPr/>
        </p:nvSpPr>
        <p:spPr>
          <a:xfrm>
            <a:off x="1347372" y="2857500"/>
            <a:ext cx="7961068" cy="6330641"/>
          </a:xfrm>
          <a:custGeom>
            <a:avLst/>
            <a:gdLst/>
            <a:ahLst/>
            <a:cxnLst/>
            <a:rect l="l" t="t" r="r" b="b"/>
            <a:pathLst>
              <a:path w="7961068" h="6330641">
                <a:moveTo>
                  <a:pt x="0" y="0"/>
                </a:moveTo>
                <a:lnTo>
                  <a:pt x="7961068" y="0"/>
                </a:lnTo>
                <a:lnTo>
                  <a:pt x="7961068" y="6330640"/>
                </a:lnTo>
                <a:lnTo>
                  <a:pt x="0" y="6330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7064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34794"/>
            <a:ext cx="8414104" cy="10287000"/>
          </a:xfrm>
          <a:prstGeom prst="rect">
            <a:avLst/>
          </a:prstGeom>
          <a:solidFill>
            <a:srgbClr val="393F4B"/>
          </a:solidFill>
        </p:spPr>
      </p:sp>
      <p:sp>
        <p:nvSpPr>
          <p:cNvPr id="3" name="Freeform 3"/>
          <p:cNvSpPr/>
          <p:nvPr/>
        </p:nvSpPr>
        <p:spPr>
          <a:xfrm>
            <a:off x="8583486" y="307206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7576914" y="8295411"/>
            <a:ext cx="11372118" cy="499289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7" name="Freeform 7"/>
          <p:cNvSpPr/>
          <p:nvPr/>
        </p:nvSpPr>
        <p:spPr>
          <a:xfrm>
            <a:off x="8989556" y="2617578"/>
            <a:ext cx="8269744" cy="7669422"/>
          </a:xfrm>
          <a:custGeom>
            <a:avLst/>
            <a:gdLst/>
            <a:ahLst/>
            <a:cxnLst/>
            <a:rect l="l" t="t" r="r" b="b"/>
            <a:pathLst>
              <a:path w="8269744" h="7669422">
                <a:moveTo>
                  <a:pt x="0" y="0"/>
                </a:moveTo>
                <a:lnTo>
                  <a:pt x="8269744" y="0"/>
                </a:lnTo>
                <a:lnTo>
                  <a:pt x="8269744" y="7669422"/>
                </a:lnTo>
                <a:lnTo>
                  <a:pt x="0" y="7669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54070" y="594564"/>
            <a:ext cx="7305964" cy="873316"/>
          </a:xfrm>
          <a:prstGeom prst="rect">
            <a:avLst/>
          </a:prstGeom>
        </p:spPr>
        <p:txBody>
          <a:bodyPr lIns="0" tIns="0" rIns="0" bIns="0" rtlCol="0" anchor="t">
            <a:spAutoFit/>
          </a:bodyPr>
          <a:lstStyle/>
          <a:p>
            <a:pPr>
              <a:lnSpc>
                <a:spcPts val="7089"/>
              </a:lnSpc>
            </a:pPr>
            <a:r>
              <a:rPr lang="en-US" sz="5064" dirty="0">
                <a:solidFill>
                  <a:srgbClr val="D55641"/>
                </a:solidFill>
                <a:latin typeface="DM Serif Display"/>
              </a:rPr>
              <a:t>Objectives :</a:t>
            </a:r>
          </a:p>
        </p:txBody>
      </p:sp>
      <p:sp>
        <p:nvSpPr>
          <p:cNvPr id="9" name="TextBox 9"/>
          <p:cNvSpPr txBox="1"/>
          <p:nvPr/>
        </p:nvSpPr>
        <p:spPr>
          <a:xfrm>
            <a:off x="109111" y="2707029"/>
            <a:ext cx="7896130" cy="5477846"/>
          </a:xfrm>
          <a:prstGeom prst="rect">
            <a:avLst/>
          </a:prstGeom>
        </p:spPr>
        <p:txBody>
          <a:bodyPr wrap="square" lIns="0" tIns="0" rIns="0" bIns="0" rtlCol="0" anchor="t">
            <a:spAutoFit/>
          </a:bodyPr>
          <a:lstStyle/>
          <a:p>
            <a:pPr marL="759462" lvl="1" indent="-457200">
              <a:lnSpc>
                <a:spcPts val="3920"/>
              </a:lnSpc>
              <a:buFont typeface="Wingdings" panose="05000000000000000000" pitchFamily="2" charset="2"/>
              <a:buChar char="Ø"/>
            </a:pPr>
            <a:r>
              <a:rPr lang="en-US" sz="3200" dirty="0">
                <a:solidFill>
                  <a:srgbClr val="FFFFFF"/>
                </a:solidFill>
                <a:latin typeface="Montserrat"/>
              </a:rPr>
              <a:t>To identify </a:t>
            </a:r>
            <a:r>
              <a:rPr lang="en-US" sz="3200" b="1" dirty="0">
                <a:solidFill>
                  <a:srgbClr val="FFFFFF"/>
                </a:solidFill>
                <a:latin typeface="Montserrat"/>
              </a:rPr>
              <a:t>top products </a:t>
            </a:r>
            <a:r>
              <a:rPr lang="en-US" sz="3200" dirty="0">
                <a:solidFill>
                  <a:srgbClr val="FFFFFF"/>
                </a:solidFill>
                <a:latin typeface="Montserrat"/>
              </a:rPr>
              <a:t>that contribute to revenue.</a:t>
            </a:r>
          </a:p>
          <a:p>
            <a:pPr marL="302262" lvl="1">
              <a:lnSpc>
                <a:spcPts val="3920"/>
              </a:lnSpc>
            </a:pPr>
            <a:endParaRPr lang="en-US" sz="3200" dirty="0">
              <a:solidFill>
                <a:srgbClr val="FFFFFF"/>
              </a:solidFill>
              <a:latin typeface="Montserrat"/>
            </a:endParaRPr>
          </a:p>
          <a:p>
            <a:pPr marL="759462" lvl="1" indent="-457200">
              <a:lnSpc>
                <a:spcPts val="3920"/>
              </a:lnSpc>
              <a:buFont typeface="Wingdings" panose="05000000000000000000" pitchFamily="2" charset="2"/>
              <a:buChar char="Ø"/>
            </a:pPr>
            <a:r>
              <a:rPr lang="en-US" sz="3200" dirty="0">
                <a:solidFill>
                  <a:srgbClr val="FFFFFF"/>
                </a:solidFill>
                <a:latin typeface="Montserrat"/>
              </a:rPr>
              <a:t>To </a:t>
            </a:r>
            <a:r>
              <a:rPr lang="en-US" sz="3200" b="1" dirty="0">
                <a:solidFill>
                  <a:srgbClr val="FFFFFF"/>
                </a:solidFill>
                <a:latin typeface="Montserrat"/>
              </a:rPr>
              <a:t>reduce their losses </a:t>
            </a:r>
            <a:r>
              <a:rPr lang="en-US" sz="3200" dirty="0">
                <a:solidFill>
                  <a:srgbClr val="FFFFFF"/>
                </a:solidFill>
                <a:latin typeface="Montserrat"/>
              </a:rPr>
              <a:t>by helping them cut down unnecessary inventory cost.</a:t>
            </a:r>
          </a:p>
          <a:p>
            <a:pPr marL="302262" lvl="1">
              <a:lnSpc>
                <a:spcPts val="3920"/>
              </a:lnSpc>
            </a:pPr>
            <a:endParaRPr lang="en-US" sz="3200" dirty="0">
              <a:solidFill>
                <a:srgbClr val="FFFFFF"/>
              </a:solidFill>
              <a:latin typeface="Montserrat"/>
            </a:endParaRPr>
          </a:p>
          <a:p>
            <a:pPr marL="759462" lvl="1" indent="-457200">
              <a:lnSpc>
                <a:spcPts val="3920"/>
              </a:lnSpc>
              <a:buFont typeface="Wingdings" panose="05000000000000000000" pitchFamily="2" charset="2"/>
              <a:buChar char="Ø"/>
            </a:pPr>
            <a:r>
              <a:rPr lang="en-US" sz="3200" dirty="0">
                <a:solidFill>
                  <a:srgbClr val="FFFFFF"/>
                </a:solidFill>
                <a:latin typeface="Montserrat"/>
              </a:rPr>
              <a:t> To identify individual product categories and combinations that can help with sales improvisation using </a:t>
            </a:r>
            <a:r>
              <a:rPr lang="en-US" sz="3200" b="1" dirty="0">
                <a:solidFill>
                  <a:srgbClr val="FFFFFF"/>
                </a:solidFill>
                <a:latin typeface="Montserrat"/>
              </a:rPr>
              <a:t> Market Basket Analysis</a:t>
            </a:r>
            <a:r>
              <a:rPr lang="en-US" sz="3200" dirty="0">
                <a:solidFill>
                  <a:srgbClr val="FFFFFF"/>
                </a:solidFill>
                <a:latin typeface="Montserra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1588521"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Top 20 Products By Quantity</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2" name="slide3" descr="Top  20 Products (By Quantity)">
            <a:extLst>
              <a:ext uri="{FF2B5EF4-FFF2-40B4-BE49-F238E27FC236}">
                <a16:creationId xmlns:a16="http://schemas.microsoft.com/office/drawing/2014/main" id="{78AFF6F7-F7D5-BDD9-EE7F-330005BCD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281604"/>
            <a:ext cx="13296290" cy="8736207"/>
          </a:xfrm>
          <a:prstGeom prst="rect">
            <a:avLst/>
          </a:prstGeom>
        </p:spPr>
      </p:pic>
      <p:sp>
        <p:nvSpPr>
          <p:cNvPr id="5" name="TextBox 4">
            <a:extLst>
              <a:ext uri="{FF2B5EF4-FFF2-40B4-BE49-F238E27FC236}">
                <a16:creationId xmlns:a16="http://schemas.microsoft.com/office/drawing/2014/main" id="{A9567A81-25FB-389C-975F-F40E96295FC8}"/>
              </a:ext>
            </a:extLst>
          </p:cNvPr>
          <p:cNvSpPr txBox="1"/>
          <p:nvPr/>
        </p:nvSpPr>
        <p:spPr>
          <a:xfrm>
            <a:off x="228600" y="4076700"/>
            <a:ext cx="3276600" cy="2464393"/>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The most ordered product belongs to “toys” category.</a:t>
            </a:r>
          </a:p>
        </p:txBody>
      </p:sp>
    </p:spTree>
    <p:extLst>
      <p:ext uri="{BB962C8B-B14F-4D97-AF65-F5344CB8AC3E}">
        <p14:creationId xmlns:p14="http://schemas.microsoft.com/office/powerpoint/2010/main" val="86708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332822"/>
            <a:ext cx="11588521"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Top 20 Products By Revenue</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94D07229-D3F1-7A93-8CA0-A0901D21476A}"/>
              </a:ext>
            </a:extLst>
          </p:cNvPr>
          <p:cNvSpPr txBox="1"/>
          <p:nvPr/>
        </p:nvSpPr>
        <p:spPr>
          <a:xfrm>
            <a:off x="152400" y="3587204"/>
            <a:ext cx="3200400" cy="3464666"/>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Highest Revenue generation is </a:t>
            </a:r>
            <a:r>
              <a:rPr lang="en-US" sz="2800" b="1" dirty="0">
                <a:solidFill>
                  <a:srgbClr val="FFFFFF"/>
                </a:solidFill>
                <a:latin typeface="Montserrat"/>
              </a:rPr>
              <a:t>63.9K</a:t>
            </a:r>
            <a:r>
              <a:rPr lang="en-US" sz="2800" dirty="0">
                <a:solidFill>
                  <a:srgbClr val="FFFFFF"/>
                </a:solidFill>
                <a:latin typeface="Montserrat"/>
              </a:rPr>
              <a:t> which belongs to “toys” category.  </a:t>
            </a:r>
          </a:p>
        </p:txBody>
      </p:sp>
      <p:pic>
        <p:nvPicPr>
          <p:cNvPr id="7" name="Picture 6">
            <a:extLst>
              <a:ext uri="{FF2B5EF4-FFF2-40B4-BE49-F238E27FC236}">
                <a16:creationId xmlns:a16="http://schemas.microsoft.com/office/drawing/2014/main" id="{4975C52A-C32D-420E-C8B3-04C88A4B2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37731"/>
            <a:ext cx="13792200" cy="8416447"/>
          </a:xfrm>
          <a:prstGeom prst="rect">
            <a:avLst/>
          </a:prstGeom>
        </p:spPr>
      </p:pic>
    </p:spTree>
    <p:extLst>
      <p:ext uri="{BB962C8B-B14F-4D97-AF65-F5344CB8AC3E}">
        <p14:creationId xmlns:p14="http://schemas.microsoft.com/office/powerpoint/2010/main" val="418129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3990573" cy="10287000"/>
          </a:xfrm>
          <a:prstGeom prst="rect">
            <a:avLst/>
          </a:prstGeom>
          <a:solidFill>
            <a:srgbClr val="393F4B"/>
          </a:solidFill>
        </p:spPr>
      </p:sp>
      <p:sp>
        <p:nvSpPr>
          <p:cNvPr id="3" name="TextBox 3"/>
          <p:cNvSpPr txBox="1"/>
          <p:nvPr/>
        </p:nvSpPr>
        <p:spPr>
          <a:xfrm>
            <a:off x="6580239" y="419100"/>
            <a:ext cx="7305964" cy="873316"/>
          </a:xfrm>
          <a:prstGeom prst="rect">
            <a:avLst/>
          </a:prstGeom>
        </p:spPr>
        <p:txBody>
          <a:bodyPr lIns="0" tIns="0" rIns="0" bIns="0" rtlCol="0" anchor="t">
            <a:spAutoFit/>
          </a:bodyPr>
          <a:lstStyle/>
          <a:p>
            <a:pPr>
              <a:lnSpc>
                <a:spcPts val="7089"/>
              </a:lnSpc>
            </a:pPr>
            <a:r>
              <a:rPr lang="en-US" sz="5064" dirty="0">
                <a:solidFill>
                  <a:srgbClr val="D55641"/>
                </a:solidFill>
                <a:latin typeface="DM Serif Display"/>
              </a:rPr>
              <a:t>Insights:</a:t>
            </a:r>
          </a:p>
        </p:txBody>
      </p:sp>
      <p:sp>
        <p:nvSpPr>
          <p:cNvPr id="4" name="TextBox 4"/>
          <p:cNvSpPr txBox="1"/>
          <p:nvPr/>
        </p:nvSpPr>
        <p:spPr>
          <a:xfrm>
            <a:off x="6324600" y="1562100"/>
            <a:ext cx="9882293" cy="7965899"/>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The Product Category </a:t>
            </a:r>
            <a:r>
              <a:rPr lang="en-US" sz="2800" b="1" dirty="0">
                <a:solidFill>
                  <a:srgbClr val="FFFFFF"/>
                </a:solidFill>
                <a:latin typeface="Montserrat"/>
              </a:rPr>
              <a:t>“toys” </a:t>
            </a:r>
            <a:r>
              <a:rPr lang="en-US" sz="2800" dirty="0">
                <a:solidFill>
                  <a:srgbClr val="FFFFFF"/>
                </a:solidFill>
                <a:latin typeface="Montserrat"/>
              </a:rPr>
              <a:t> is the most ordered product as well as it  contributes to most of the Revenue.</a:t>
            </a:r>
          </a:p>
          <a:p>
            <a:pPr marL="457200" indent="-457200">
              <a:lnSpc>
                <a:spcPts val="3920"/>
              </a:lnSpc>
              <a:buFont typeface="Wingdings" panose="05000000000000000000" pitchFamily="2" charset="2"/>
              <a:buChar char="Ø"/>
            </a:pPr>
            <a:endParaRPr lang="en-US" sz="2800" b="1"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After toys, “</a:t>
            </a:r>
            <a:r>
              <a:rPr lang="en-US" sz="2800" b="1" dirty="0" err="1">
                <a:solidFill>
                  <a:srgbClr val="FFFFFF"/>
                </a:solidFill>
                <a:latin typeface="Montserrat"/>
              </a:rPr>
              <a:t>health_beauty</a:t>
            </a:r>
            <a:r>
              <a:rPr lang="en-US" sz="2800" dirty="0">
                <a:solidFill>
                  <a:srgbClr val="FFFFFF"/>
                </a:solidFill>
                <a:latin typeface="Montserrat"/>
              </a:rPr>
              <a:t>” is the most ordered Product category where as in terms of revenue it is “</a:t>
            </a:r>
            <a:r>
              <a:rPr lang="en-US" sz="2800" b="1" dirty="0" err="1">
                <a:solidFill>
                  <a:srgbClr val="FFFFFF"/>
                </a:solidFill>
                <a:latin typeface="Montserrat"/>
              </a:rPr>
              <a:t>computers_accessories</a:t>
            </a:r>
            <a:r>
              <a:rPr lang="en-US" sz="2800" b="1" dirty="0">
                <a:solidFill>
                  <a:srgbClr val="FFFFFF"/>
                </a:solidFill>
                <a:latin typeface="Montserrat"/>
              </a:rPr>
              <a:t>”</a:t>
            </a:r>
            <a:r>
              <a:rPr lang="en-US" sz="2800" dirty="0">
                <a:solidFill>
                  <a:srgbClr val="FFFFFF"/>
                </a:solidFill>
                <a:latin typeface="Montserrat"/>
              </a:rPr>
              <a:t>. This implies that there are Product categories that are ordered less but contributes more revenue and people tend to buy branded or costly products if they like them or used to the product. </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Along with toys , </a:t>
            </a:r>
            <a:r>
              <a:rPr lang="en-US" sz="2800" dirty="0" err="1">
                <a:solidFill>
                  <a:srgbClr val="FFFFFF"/>
                </a:solidFill>
                <a:latin typeface="Montserrat"/>
              </a:rPr>
              <a:t>health_beauty</a:t>
            </a:r>
            <a:r>
              <a:rPr lang="en-US" sz="2800" dirty="0">
                <a:solidFill>
                  <a:srgbClr val="FFFFFF"/>
                </a:solidFill>
                <a:latin typeface="Montserrat"/>
              </a:rPr>
              <a:t> &amp; </a:t>
            </a:r>
            <a:r>
              <a:rPr lang="en-US" sz="2800" dirty="0" err="1">
                <a:solidFill>
                  <a:srgbClr val="FFFFFF"/>
                </a:solidFill>
                <a:latin typeface="Montserrat"/>
              </a:rPr>
              <a:t>computers_accessories</a:t>
            </a:r>
            <a:r>
              <a:rPr lang="en-US" sz="2800" dirty="0">
                <a:solidFill>
                  <a:srgbClr val="FFFFFF"/>
                </a:solidFill>
                <a:latin typeface="Montserrat"/>
              </a:rPr>
              <a:t> customers are also buying “</a:t>
            </a:r>
            <a:r>
              <a:rPr lang="en-US" sz="2800" b="1" dirty="0" err="1">
                <a:solidFill>
                  <a:srgbClr val="FFFFFF"/>
                </a:solidFill>
                <a:latin typeface="Montserrat"/>
              </a:rPr>
              <a:t>watches_gifts</a:t>
            </a:r>
            <a:r>
              <a:rPr lang="en-US" sz="2800" dirty="0">
                <a:solidFill>
                  <a:srgbClr val="FFFFFF"/>
                </a:solidFill>
                <a:latin typeface="Montserrat"/>
              </a:rPr>
              <a:t>” &amp; </a:t>
            </a:r>
            <a:r>
              <a:rPr lang="en-US" sz="2800" b="1" dirty="0">
                <a:solidFill>
                  <a:srgbClr val="FFFFFF"/>
                </a:solidFill>
                <a:latin typeface="Montserrat"/>
              </a:rPr>
              <a:t>“</a:t>
            </a:r>
            <a:r>
              <a:rPr lang="en-US" sz="2800" b="1" dirty="0" err="1">
                <a:solidFill>
                  <a:srgbClr val="FFFFFF"/>
                </a:solidFill>
                <a:latin typeface="Montserrat"/>
              </a:rPr>
              <a:t>garden_tools</a:t>
            </a:r>
            <a:r>
              <a:rPr lang="en-US" sz="2800" b="1" dirty="0">
                <a:solidFill>
                  <a:srgbClr val="FFFFFF"/>
                </a:solidFill>
                <a:latin typeface="Montserrat"/>
              </a:rPr>
              <a:t>” </a:t>
            </a:r>
            <a:r>
              <a:rPr lang="en-US" sz="2800" dirty="0">
                <a:solidFill>
                  <a:srgbClr val="FFFFFF"/>
                </a:solidFill>
                <a:latin typeface="Montserrat"/>
              </a:rPr>
              <a:t>product category more frequently.</a:t>
            </a:r>
          </a:p>
        </p:txBody>
      </p:sp>
      <p:sp>
        <p:nvSpPr>
          <p:cNvPr id="7" name="Freeform 7"/>
          <p:cNvSpPr/>
          <p:nvPr/>
        </p:nvSpPr>
        <p:spPr>
          <a:xfrm>
            <a:off x="3107177" y="85725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238310"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
            <a:extLst>
              <a:ext uri="{FF2B5EF4-FFF2-40B4-BE49-F238E27FC236}">
                <a16:creationId xmlns:a16="http://schemas.microsoft.com/office/drawing/2014/main" id="{C21DAA90-7358-D594-3853-E3ACB52A9D90}"/>
              </a:ext>
            </a:extLst>
          </p:cNvPr>
          <p:cNvSpPr/>
          <p:nvPr/>
        </p:nvSpPr>
        <p:spPr>
          <a:xfrm>
            <a:off x="1600200" y="2095500"/>
            <a:ext cx="4571999" cy="5743485"/>
          </a:xfrm>
          <a:custGeom>
            <a:avLst/>
            <a:gdLst/>
            <a:ahLst/>
            <a:cxnLst/>
            <a:rect l="l" t="t" r="r" b="b"/>
            <a:pathLst>
              <a:path w="5297731" h="6429285">
                <a:moveTo>
                  <a:pt x="0" y="0"/>
                </a:moveTo>
                <a:lnTo>
                  <a:pt x="5297730" y="0"/>
                </a:lnTo>
                <a:lnTo>
                  <a:pt x="5297730" y="6429284"/>
                </a:lnTo>
                <a:lnTo>
                  <a:pt x="0" y="64292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197025"/>
            <a:ext cx="15550922"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Percentage Running Totals By Revenue</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2CA2BCC6-2499-C1DB-43D6-6336F990CA32}"/>
              </a:ext>
            </a:extLst>
          </p:cNvPr>
          <p:cNvSpPr txBox="1"/>
          <p:nvPr/>
        </p:nvSpPr>
        <p:spPr>
          <a:xfrm>
            <a:off x="228600" y="1653024"/>
            <a:ext cx="6400800" cy="6965625"/>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en-US" sz="2800" dirty="0">
                <a:solidFill>
                  <a:srgbClr val="FFFFFF"/>
                </a:solidFill>
                <a:latin typeface="Montserrat"/>
              </a:rPr>
              <a:t>The </a:t>
            </a:r>
            <a:r>
              <a:rPr lang="en-US" sz="2800" b="1" u="sng" dirty="0">
                <a:solidFill>
                  <a:srgbClr val="FFFFFF"/>
                </a:solidFill>
                <a:latin typeface="Montserrat"/>
              </a:rPr>
              <a:t>Top 3 </a:t>
            </a:r>
            <a:r>
              <a:rPr lang="en-US" sz="2800" u="sng" dirty="0">
                <a:solidFill>
                  <a:srgbClr val="FFFFFF"/>
                </a:solidFill>
                <a:latin typeface="Montserrat"/>
              </a:rPr>
              <a:t>products by Revenue </a:t>
            </a:r>
            <a:r>
              <a:rPr lang="en-US" sz="2800" dirty="0">
                <a:solidFill>
                  <a:srgbClr val="FFFFFF"/>
                </a:solidFill>
                <a:latin typeface="Montserrat"/>
              </a:rPr>
              <a:t>despite being sold less contribute significantly to the net revenue.</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The </a:t>
            </a:r>
            <a:r>
              <a:rPr lang="en-US" sz="2800" b="1" u="sng" dirty="0">
                <a:solidFill>
                  <a:srgbClr val="FFFFFF"/>
                </a:solidFill>
                <a:latin typeface="Montserrat"/>
              </a:rPr>
              <a:t>Top 20</a:t>
            </a:r>
            <a:r>
              <a:rPr lang="en-US" sz="2800" u="sng" dirty="0">
                <a:solidFill>
                  <a:srgbClr val="FFFFFF"/>
                </a:solidFill>
                <a:latin typeface="Montserrat"/>
              </a:rPr>
              <a:t> products by Revenue </a:t>
            </a:r>
            <a:r>
              <a:rPr lang="en-US" sz="2800" dirty="0">
                <a:solidFill>
                  <a:srgbClr val="FFFFFF"/>
                </a:solidFill>
                <a:latin typeface="Montserrat"/>
              </a:rPr>
              <a:t>contributes to around </a:t>
            </a:r>
            <a:r>
              <a:rPr lang="en-US" sz="2800" b="1" dirty="0">
                <a:solidFill>
                  <a:srgbClr val="FFFFFF"/>
                </a:solidFill>
                <a:latin typeface="Montserrat"/>
              </a:rPr>
              <a:t>5.4%</a:t>
            </a:r>
            <a:r>
              <a:rPr lang="en-US" sz="2800" dirty="0">
                <a:solidFill>
                  <a:srgbClr val="FFFFFF"/>
                </a:solidFill>
                <a:latin typeface="Montserrat"/>
              </a:rPr>
              <a:t> of the Total Revenue.</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About </a:t>
            </a:r>
            <a:r>
              <a:rPr lang="en-US" sz="2800" b="1" dirty="0">
                <a:solidFill>
                  <a:srgbClr val="FFFFFF"/>
                </a:solidFill>
                <a:latin typeface="Montserrat"/>
              </a:rPr>
              <a:t>25%</a:t>
            </a:r>
            <a:r>
              <a:rPr lang="en-US" sz="2800" dirty="0">
                <a:solidFill>
                  <a:srgbClr val="FFFFFF"/>
                </a:solidFill>
                <a:latin typeface="Montserrat"/>
              </a:rPr>
              <a:t> of the Top Products by Revenue contributes to around </a:t>
            </a:r>
            <a:r>
              <a:rPr lang="en-US" sz="2800" b="1" dirty="0">
                <a:solidFill>
                  <a:srgbClr val="FFFFFF"/>
                </a:solidFill>
                <a:latin typeface="Montserrat"/>
              </a:rPr>
              <a:t>80%</a:t>
            </a:r>
            <a:r>
              <a:rPr lang="en-US" sz="2800" dirty="0">
                <a:solidFill>
                  <a:srgbClr val="FFFFFF"/>
                </a:solidFill>
                <a:latin typeface="Montserrat"/>
              </a:rPr>
              <a:t> of the Total Revenue.</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p:txBody>
      </p:sp>
      <p:pic>
        <p:nvPicPr>
          <p:cNvPr id="7" name="Picture 6">
            <a:extLst>
              <a:ext uri="{FF2B5EF4-FFF2-40B4-BE49-F238E27FC236}">
                <a16:creationId xmlns:a16="http://schemas.microsoft.com/office/drawing/2014/main" id="{11B294E3-F8C7-D770-633F-B3CD20D3953A}"/>
              </a:ext>
            </a:extLst>
          </p:cNvPr>
          <p:cNvPicPr>
            <a:picLocks noChangeAspect="1"/>
          </p:cNvPicPr>
          <p:nvPr/>
        </p:nvPicPr>
        <p:blipFill rotWithShape="1">
          <a:blip r:embed="rId5">
            <a:extLst>
              <a:ext uri="{28A0092B-C50C-407E-A947-70E740481C1C}">
                <a14:useLocalDpi xmlns:a14="http://schemas.microsoft.com/office/drawing/2010/main" val="0"/>
              </a:ext>
            </a:extLst>
          </a:blip>
          <a:srcRect t="27980"/>
          <a:stretch/>
        </p:blipFill>
        <p:spPr>
          <a:xfrm>
            <a:off x="7117604" y="8764744"/>
            <a:ext cx="10134600" cy="1060275"/>
          </a:xfrm>
          <a:prstGeom prst="rect">
            <a:avLst/>
          </a:prstGeom>
        </p:spPr>
      </p:pic>
      <p:pic>
        <p:nvPicPr>
          <p:cNvPr id="6" name="Picture 5">
            <a:extLst>
              <a:ext uri="{FF2B5EF4-FFF2-40B4-BE49-F238E27FC236}">
                <a16:creationId xmlns:a16="http://schemas.microsoft.com/office/drawing/2014/main" id="{AE31CBFF-4C32-D154-C5C6-670CEAC199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604" y="1070340"/>
            <a:ext cx="10134600" cy="7559369"/>
          </a:xfrm>
          <a:prstGeom prst="rect">
            <a:avLst/>
          </a:prstGeom>
        </p:spPr>
      </p:pic>
    </p:spTree>
    <p:extLst>
      <p:ext uri="{BB962C8B-B14F-4D97-AF65-F5344CB8AC3E}">
        <p14:creationId xmlns:p14="http://schemas.microsoft.com/office/powerpoint/2010/main" val="265469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6934200" y="0"/>
            <a:ext cx="11353800" cy="10287000"/>
          </a:xfrm>
          <a:prstGeom prst="rect">
            <a:avLst/>
          </a:prstGeom>
          <a:solidFill>
            <a:srgbClr val="393F4B"/>
          </a:solidFill>
        </p:spPr>
      </p:sp>
      <p:sp>
        <p:nvSpPr>
          <p:cNvPr id="3" name="TextBox 3"/>
          <p:cNvSpPr txBox="1"/>
          <p:nvPr/>
        </p:nvSpPr>
        <p:spPr>
          <a:xfrm>
            <a:off x="374878" y="197025"/>
            <a:ext cx="15550922" cy="873316"/>
          </a:xfrm>
          <a:prstGeom prst="rect">
            <a:avLst/>
          </a:prstGeom>
        </p:spPr>
        <p:txBody>
          <a:bodyPr wrap="square" lIns="0" tIns="0" rIns="0" bIns="0" rtlCol="0" anchor="t">
            <a:spAutoFit/>
          </a:bodyPr>
          <a:lstStyle/>
          <a:p>
            <a:pPr>
              <a:lnSpc>
                <a:spcPts val="7089"/>
              </a:lnSpc>
            </a:pPr>
            <a:r>
              <a:rPr lang="en-US" sz="5064" dirty="0">
                <a:solidFill>
                  <a:srgbClr val="D55641"/>
                </a:solidFill>
                <a:latin typeface="DM Serif Display"/>
              </a:rPr>
              <a:t>Percentage Running Totals By Order Quantity</a:t>
            </a:r>
          </a:p>
        </p:txBody>
      </p:sp>
      <p:sp>
        <p:nvSpPr>
          <p:cNvPr id="40" name="Freeform 40"/>
          <p:cNvSpPr/>
          <p:nvPr/>
        </p:nvSpPr>
        <p:spPr>
          <a:xfrm>
            <a:off x="17404604" y="796041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1" name="Freeform 41"/>
          <p:cNvSpPr/>
          <p:nvPr/>
        </p:nvSpPr>
        <p:spPr>
          <a:xfrm>
            <a:off x="15206763" y="-106833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4">
            <a:extLst>
              <a:ext uri="{FF2B5EF4-FFF2-40B4-BE49-F238E27FC236}">
                <a16:creationId xmlns:a16="http://schemas.microsoft.com/office/drawing/2014/main" id="{2CA2BCC6-2499-C1DB-43D6-6336F990CA32}"/>
              </a:ext>
            </a:extLst>
          </p:cNvPr>
          <p:cNvSpPr txBox="1"/>
          <p:nvPr/>
        </p:nvSpPr>
        <p:spPr>
          <a:xfrm>
            <a:off x="374878" y="2324100"/>
            <a:ext cx="5562600" cy="5465214"/>
          </a:xfrm>
          <a:prstGeom prst="rect">
            <a:avLst/>
          </a:prstGeom>
        </p:spPr>
        <p:txBody>
          <a:bodyPr wrap="square" lIns="0" tIns="0" rIns="0" bIns="0" rtlCol="0" anchor="t">
            <a:spAutoFit/>
          </a:bodyPr>
          <a:lstStyle/>
          <a:p>
            <a:pPr>
              <a:lnSpc>
                <a:spcPts val="3920"/>
              </a:lnSpc>
            </a:pPr>
            <a:endParaRPr lang="en-US" sz="2400" dirty="0">
              <a:solidFill>
                <a:srgbClr val="FFFFFF"/>
              </a:solidFill>
              <a:latin typeface="Montserrat"/>
            </a:endParaRPr>
          </a:p>
          <a:p>
            <a:pPr marL="457200" indent="-457200">
              <a:lnSpc>
                <a:spcPts val="3920"/>
              </a:lnSpc>
              <a:buFont typeface="Wingdings" panose="05000000000000000000" pitchFamily="2" charset="2"/>
              <a:buChar char="Ø"/>
            </a:pPr>
            <a:r>
              <a:rPr lang="en-US" sz="2800" b="1" u="sng" dirty="0">
                <a:solidFill>
                  <a:srgbClr val="FFFFFF"/>
                </a:solidFill>
                <a:latin typeface="Montserrat"/>
              </a:rPr>
              <a:t>Top 20 </a:t>
            </a:r>
            <a:r>
              <a:rPr lang="en-US" sz="2800" u="sng" dirty="0">
                <a:solidFill>
                  <a:srgbClr val="FFFFFF"/>
                </a:solidFill>
                <a:latin typeface="Montserrat"/>
              </a:rPr>
              <a:t>products by Order Quantity </a:t>
            </a:r>
            <a:r>
              <a:rPr lang="en-US" sz="2800" dirty="0">
                <a:solidFill>
                  <a:srgbClr val="FFFFFF"/>
                </a:solidFill>
                <a:latin typeface="Montserrat"/>
              </a:rPr>
              <a:t>contribute to around </a:t>
            </a:r>
            <a:r>
              <a:rPr lang="en-US" sz="2800" b="1" dirty="0">
                <a:solidFill>
                  <a:srgbClr val="FFFFFF"/>
                </a:solidFill>
                <a:latin typeface="Montserrat"/>
              </a:rPr>
              <a:t>5.3% </a:t>
            </a:r>
            <a:r>
              <a:rPr lang="en-US" sz="2800" dirty="0">
                <a:solidFill>
                  <a:srgbClr val="FFFFFF"/>
                </a:solidFill>
                <a:latin typeface="Montserrat"/>
              </a:rPr>
              <a:t>of the Total Orders.</a:t>
            </a:r>
          </a:p>
          <a:p>
            <a:pPr>
              <a:lnSpc>
                <a:spcPts val="3920"/>
              </a:lnSpc>
            </a:pPr>
            <a:endParaRPr lang="en-US" sz="2800" dirty="0">
              <a:solidFill>
                <a:srgbClr val="FFFFFF"/>
              </a:solidFill>
              <a:latin typeface="Montserrat"/>
            </a:endParaRPr>
          </a:p>
          <a:p>
            <a:pPr marL="457200" indent="-457200">
              <a:lnSpc>
                <a:spcPts val="3920"/>
              </a:lnSpc>
              <a:buFont typeface="Wingdings" panose="05000000000000000000" pitchFamily="2" charset="2"/>
              <a:buChar char="Ø"/>
            </a:pPr>
            <a:r>
              <a:rPr lang="en-US" sz="2800" dirty="0">
                <a:solidFill>
                  <a:srgbClr val="FFFFFF"/>
                </a:solidFill>
                <a:latin typeface="Montserrat"/>
              </a:rPr>
              <a:t>About </a:t>
            </a:r>
            <a:r>
              <a:rPr lang="en-US" sz="2800" b="1" dirty="0">
                <a:solidFill>
                  <a:srgbClr val="FFFFFF"/>
                </a:solidFill>
                <a:latin typeface="Montserrat"/>
              </a:rPr>
              <a:t>25%</a:t>
            </a:r>
            <a:r>
              <a:rPr lang="en-US" sz="2800" dirty="0">
                <a:solidFill>
                  <a:srgbClr val="FFFFFF"/>
                </a:solidFill>
                <a:latin typeface="Montserrat"/>
              </a:rPr>
              <a:t> of the Top Products by Order Quantity contributes to around </a:t>
            </a:r>
            <a:r>
              <a:rPr lang="en-US" sz="2800" b="1" dirty="0">
                <a:solidFill>
                  <a:srgbClr val="FFFFFF"/>
                </a:solidFill>
                <a:latin typeface="Montserrat"/>
              </a:rPr>
              <a:t>74%</a:t>
            </a:r>
            <a:r>
              <a:rPr lang="en-US" sz="2800" dirty="0">
                <a:solidFill>
                  <a:srgbClr val="FFFFFF"/>
                </a:solidFill>
                <a:latin typeface="Montserrat"/>
              </a:rPr>
              <a:t> of the Total Orders.</a:t>
            </a:r>
          </a:p>
          <a:p>
            <a:pPr marL="457200" indent="-457200">
              <a:lnSpc>
                <a:spcPts val="3920"/>
              </a:lnSpc>
              <a:buFont typeface="Wingdings" panose="05000000000000000000" pitchFamily="2" charset="2"/>
              <a:buChar char="Ø"/>
            </a:pPr>
            <a:endParaRPr lang="en-US" sz="2800" dirty="0">
              <a:solidFill>
                <a:srgbClr val="FFFFFF"/>
              </a:solidFill>
              <a:latin typeface="Montserrat"/>
            </a:endParaRPr>
          </a:p>
        </p:txBody>
      </p:sp>
      <p:pic>
        <p:nvPicPr>
          <p:cNvPr id="17" name="Picture 16">
            <a:extLst>
              <a:ext uri="{FF2B5EF4-FFF2-40B4-BE49-F238E27FC236}">
                <a16:creationId xmlns:a16="http://schemas.microsoft.com/office/drawing/2014/main" id="{E7EEF657-F9F6-1276-179A-A9A4D0290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1192187"/>
            <a:ext cx="10250129" cy="7456513"/>
          </a:xfrm>
          <a:prstGeom prst="rect">
            <a:avLst/>
          </a:prstGeom>
        </p:spPr>
      </p:pic>
      <p:pic>
        <p:nvPicPr>
          <p:cNvPr id="19" name="Picture 18">
            <a:extLst>
              <a:ext uri="{FF2B5EF4-FFF2-40B4-BE49-F238E27FC236}">
                <a16:creationId xmlns:a16="http://schemas.microsoft.com/office/drawing/2014/main" id="{2D5EC605-270F-2E94-AE8E-21DBD149FA91}"/>
              </a:ext>
            </a:extLst>
          </p:cNvPr>
          <p:cNvPicPr>
            <a:picLocks noChangeAspect="1"/>
          </p:cNvPicPr>
          <p:nvPr/>
        </p:nvPicPr>
        <p:blipFill rotWithShape="1">
          <a:blip r:embed="rId6">
            <a:extLst>
              <a:ext uri="{28A0092B-C50C-407E-A947-70E740481C1C}">
                <a14:useLocalDpi xmlns:a14="http://schemas.microsoft.com/office/drawing/2010/main" val="0"/>
              </a:ext>
            </a:extLst>
          </a:blip>
          <a:srcRect t="27641"/>
          <a:stretch/>
        </p:blipFill>
        <p:spPr>
          <a:xfrm>
            <a:off x="6971070" y="8851824"/>
            <a:ext cx="10250129" cy="1273793"/>
          </a:xfrm>
          <a:prstGeom prst="rect">
            <a:avLst/>
          </a:prstGeom>
        </p:spPr>
      </p:pic>
    </p:spTree>
    <p:extLst>
      <p:ext uri="{BB962C8B-B14F-4D97-AF65-F5344CB8AC3E}">
        <p14:creationId xmlns:p14="http://schemas.microsoft.com/office/powerpoint/2010/main" val="418223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3766</TotalTime>
  <Words>1207</Words>
  <Application>Microsoft Office PowerPoint</Application>
  <PresentationFormat>Custom</PresentationFormat>
  <Paragraphs>112</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DM Serif Display</vt:lpstr>
      <vt:lpstr>Wingdings</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Jocelyne</dc:creator>
  <cp:lastModifiedBy>Jocelyne Sohkhlet</cp:lastModifiedBy>
  <cp:revision>9</cp:revision>
  <dcterms:created xsi:type="dcterms:W3CDTF">2006-08-16T00:00:00Z</dcterms:created>
  <dcterms:modified xsi:type="dcterms:W3CDTF">2023-08-15T11:51:09Z</dcterms:modified>
  <dc:identifier>DAFrTs056vA</dc:identifier>
</cp:coreProperties>
</file>